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 id="2147483652" r:id="rId2"/>
  </p:sldMasterIdLst>
  <p:notesMasterIdLst>
    <p:notesMasterId r:id="rId19"/>
  </p:notesMasterIdLst>
  <p:handoutMasterIdLst>
    <p:handoutMasterId r:id="rId20"/>
  </p:handoutMasterIdLst>
  <p:sldIdLst>
    <p:sldId id="491" r:id="rId3"/>
    <p:sldId id="443" r:id="rId4"/>
    <p:sldId id="517" r:id="rId5"/>
    <p:sldId id="518" r:id="rId6"/>
    <p:sldId id="519" r:id="rId7"/>
    <p:sldId id="520" r:id="rId8"/>
    <p:sldId id="521" r:id="rId9"/>
    <p:sldId id="527" r:id="rId10"/>
    <p:sldId id="522" r:id="rId11"/>
    <p:sldId id="528" r:id="rId12"/>
    <p:sldId id="523" r:id="rId13"/>
    <p:sldId id="496" r:id="rId14"/>
    <p:sldId id="483" r:id="rId15"/>
    <p:sldId id="524" r:id="rId16"/>
    <p:sldId id="525" r:id="rId17"/>
    <p:sldId id="526" r:id="rId18"/>
  </p:sldIdLst>
  <p:sldSz cx="9144000" cy="6858000" type="screen4x3"/>
  <p:notesSz cx="7010400" cy="9296400"/>
  <p:defaultTextStyle>
    <a:defPPr>
      <a:defRPr lang="en-US"/>
    </a:defPPr>
    <a:lvl1pPr algn="ctr" rtl="0" eaLnBrk="0" fontAlgn="base" hangingPunct="0">
      <a:spcBef>
        <a:spcPct val="0"/>
      </a:spcBef>
      <a:spcAft>
        <a:spcPct val="0"/>
      </a:spcAft>
      <a:defRPr sz="4000" b="1" kern="1200">
        <a:solidFill>
          <a:schemeClr val="accent1"/>
        </a:solidFill>
        <a:latin typeface="Helvetica" pitchFamily="34" charset="0"/>
        <a:ea typeface="+mn-ea"/>
        <a:cs typeface="+mn-cs"/>
      </a:defRPr>
    </a:lvl1pPr>
    <a:lvl2pPr marL="457200" algn="ctr" rtl="0" eaLnBrk="0" fontAlgn="base" hangingPunct="0">
      <a:spcBef>
        <a:spcPct val="0"/>
      </a:spcBef>
      <a:spcAft>
        <a:spcPct val="0"/>
      </a:spcAft>
      <a:defRPr sz="4000" b="1" kern="1200">
        <a:solidFill>
          <a:schemeClr val="accent1"/>
        </a:solidFill>
        <a:latin typeface="Helvetica" pitchFamily="34" charset="0"/>
        <a:ea typeface="+mn-ea"/>
        <a:cs typeface="+mn-cs"/>
      </a:defRPr>
    </a:lvl2pPr>
    <a:lvl3pPr marL="914400" algn="ctr" rtl="0" eaLnBrk="0" fontAlgn="base" hangingPunct="0">
      <a:spcBef>
        <a:spcPct val="0"/>
      </a:spcBef>
      <a:spcAft>
        <a:spcPct val="0"/>
      </a:spcAft>
      <a:defRPr sz="4000" b="1" kern="1200">
        <a:solidFill>
          <a:schemeClr val="accent1"/>
        </a:solidFill>
        <a:latin typeface="Helvetica" pitchFamily="34" charset="0"/>
        <a:ea typeface="+mn-ea"/>
        <a:cs typeface="+mn-cs"/>
      </a:defRPr>
    </a:lvl3pPr>
    <a:lvl4pPr marL="1371600" algn="ctr" rtl="0" eaLnBrk="0" fontAlgn="base" hangingPunct="0">
      <a:spcBef>
        <a:spcPct val="0"/>
      </a:spcBef>
      <a:spcAft>
        <a:spcPct val="0"/>
      </a:spcAft>
      <a:defRPr sz="4000" b="1" kern="1200">
        <a:solidFill>
          <a:schemeClr val="accent1"/>
        </a:solidFill>
        <a:latin typeface="Helvetica" pitchFamily="34" charset="0"/>
        <a:ea typeface="+mn-ea"/>
        <a:cs typeface="+mn-cs"/>
      </a:defRPr>
    </a:lvl4pPr>
    <a:lvl5pPr marL="1828800" algn="ctr" rtl="0" eaLnBrk="0" fontAlgn="base" hangingPunct="0">
      <a:spcBef>
        <a:spcPct val="0"/>
      </a:spcBef>
      <a:spcAft>
        <a:spcPct val="0"/>
      </a:spcAft>
      <a:defRPr sz="4000" b="1" kern="1200">
        <a:solidFill>
          <a:schemeClr val="accent1"/>
        </a:solidFill>
        <a:latin typeface="Helvetica" pitchFamily="34" charset="0"/>
        <a:ea typeface="+mn-ea"/>
        <a:cs typeface="+mn-cs"/>
      </a:defRPr>
    </a:lvl5pPr>
    <a:lvl6pPr marL="2286000" algn="l" defTabSz="914400" rtl="0" eaLnBrk="1" latinLnBrk="0" hangingPunct="1">
      <a:defRPr sz="4000" b="1" kern="1200">
        <a:solidFill>
          <a:schemeClr val="accent1"/>
        </a:solidFill>
        <a:latin typeface="Helvetica" pitchFamily="34" charset="0"/>
        <a:ea typeface="+mn-ea"/>
        <a:cs typeface="+mn-cs"/>
      </a:defRPr>
    </a:lvl6pPr>
    <a:lvl7pPr marL="2743200" algn="l" defTabSz="914400" rtl="0" eaLnBrk="1" latinLnBrk="0" hangingPunct="1">
      <a:defRPr sz="4000" b="1" kern="1200">
        <a:solidFill>
          <a:schemeClr val="accent1"/>
        </a:solidFill>
        <a:latin typeface="Helvetica" pitchFamily="34" charset="0"/>
        <a:ea typeface="+mn-ea"/>
        <a:cs typeface="+mn-cs"/>
      </a:defRPr>
    </a:lvl7pPr>
    <a:lvl8pPr marL="3200400" algn="l" defTabSz="914400" rtl="0" eaLnBrk="1" latinLnBrk="0" hangingPunct="1">
      <a:defRPr sz="4000" b="1" kern="1200">
        <a:solidFill>
          <a:schemeClr val="accent1"/>
        </a:solidFill>
        <a:latin typeface="Helvetica" pitchFamily="34" charset="0"/>
        <a:ea typeface="+mn-ea"/>
        <a:cs typeface="+mn-cs"/>
      </a:defRPr>
    </a:lvl8pPr>
    <a:lvl9pPr marL="3657600" algn="l" defTabSz="914400" rtl="0" eaLnBrk="1" latinLnBrk="0" hangingPunct="1">
      <a:defRPr sz="4000" b="1" kern="1200">
        <a:solidFill>
          <a:schemeClr val="accent1"/>
        </a:solidFill>
        <a:latin typeface="Helvetic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EAEAEA"/>
    <a:srgbClr val="DDDDDD"/>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87" autoAdjust="0"/>
    <p:restoredTop sz="90342" autoAdjust="0"/>
  </p:normalViewPr>
  <p:slideViewPr>
    <p:cSldViewPr>
      <p:cViewPr>
        <p:scale>
          <a:sx n="90" d="100"/>
          <a:sy n="90" d="100"/>
        </p:scale>
        <p:origin x="-2244" y="-7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026"/>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0" tIns="46586" rIns="93170" bIns="46586" numCol="1" anchor="t" anchorCtr="0" compatLnSpc="1">
            <a:prstTxWarp prst="textNoShape">
              <a:avLst/>
            </a:prstTxWarp>
          </a:bodyPr>
          <a:lstStyle>
            <a:lvl1pPr algn="l" defTabSz="931863" eaLnBrk="1" hangingPunct="1">
              <a:defRPr sz="1200" b="0">
                <a:solidFill>
                  <a:schemeClr val="tx1"/>
                </a:solidFill>
                <a:latin typeface="Times New Roman" pitchFamily="18" charset="0"/>
              </a:defRPr>
            </a:lvl1pPr>
          </a:lstStyle>
          <a:p>
            <a:endParaRPr lang="en-US"/>
          </a:p>
        </p:txBody>
      </p:sp>
      <p:sp>
        <p:nvSpPr>
          <p:cNvPr id="13315" name="Rectangle 1027"/>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0" tIns="46586" rIns="93170" bIns="46586" numCol="1" anchor="t" anchorCtr="0" compatLnSpc="1">
            <a:prstTxWarp prst="textNoShape">
              <a:avLst/>
            </a:prstTxWarp>
          </a:bodyPr>
          <a:lstStyle>
            <a:lvl1pPr algn="r" defTabSz="931863" eaLnBrk="1" hangingPunct="1">
              <a:defRPr sz="1200" b="0">
                <a:solidFill>
                  <a:schemeClr val="tx1"/>
                </a:solidFill>
                <a:latin typeface="Times New Roman" pitchFamily="18" charset="0"/>
              </a:defRPr>
            </a:lvl1pPr>
          </a:lstStyle>
          <a:p>
            <a:endParaRPr lang="en-US"/>
          </a:p>
        </p:txBody>
      </p:sp>
      <p:sp>
        <p:nvSpPr>
          <p:cNvPr id="13316" name="Rectangle 1028"/>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0" tIns="46586" rIns="93170" bIns="46586" numCol="1" anchor="b" anchorCtr="0" compatLnSpc="1">
            <a:prstTxWarp prst="textNoShape">
              <a:avLst/>
            </a:prstTxWarp>
          </a:bodyPr>
          <a:lstStyle>
            <a:lvl1pPr algn="l" defTabSz="931863" eaLnBrk="1" hangingPunct="1">
              <a:defRPr sz="1200" b="0">
                <a:solidFill>
                  <a:schemeClr val="tx1"/>
                </a:solidFill>
                <a:latin typeface="Times New Roman" pitchFamily="18" charset="0"/>
              </a:defRPr>
            </a:lvl1pPr>
          </a:lstStyle>
          <a:p>
            <a:endParaRPr lang="en-US"/>
          </a:p>
        </p:txBody>
      </p:sp>
      <p:sp>
        <p:nvSpPr>
          <p:cNvPr id="13317" name="Rectangle 1029"/>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0" tIns="46586" rIns="93170" bIns="46586" numCol="1" anchor="b" anchorCtr="0" compatLnSpc="1">
            <a:prstTxWarp prst="textNoShape">
              <a:avLst/>
            </a:prstTxWarp>
          </a:bodyPr>
          <a:lstStyle>
            <a:lvl1pPr algn="r" defTabSz="931863" eaLnBrk="1" hangingPunct="1">
              <a:defRPr sz="1200" b="0">
                <a:solidFill>
                  <a:schemeClr val="tx1"/>
                </a:solidFill>
                <a:latin typeface="Times New Roman" pitchFamily="18" charset="0"/>
              </a:defRPr>
            </a:lvl1pPr>
          </a:lstStyle>
          <a:p>
            <a:fld id="{4B9807F0-FAD3-4F13-B450-2B30590E67CD}"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0" tIns="46586" rIns="93170" bIns="46586" numCol="1" anchor="t" anchorCtr="0" compatLnSpc="1">
            <a:prstTxWarp prst="textNoShape">
              <a:avLst/>
            </a:prstTxWarp>
          </a:bodyPr>
          <a:lstStyle>
            <a:lvl1pPr algn="l" defTabSz="931863" eaLnBrk="1" hangingPunct="1">
              <a:defRPr sz="1200" b="0">
                <a:solidFill>
                  <a:schemeClr val="tx1"/>
                </a:solidFill>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0" tIns="46586" rIns="93170" bIns="46586" numCol="1" anchor="t" anchorCtr="0" compatLnSpc="1">
            <a:prstTxWarp prst="textNoShape">
              <a:avLst/>
            </a:prstTxWarp>
          </a:bodyPr>
          <a:lstStyle>
            <a:lvl1pPr algn="r" defTabSz="931863" eaLnBrk="1" hangingPunct="1">
              <a:defRPr sz="1200" b="0">
                <a:solidFill>
                  <a:schemeClr val="tx1"/>
                </a:solidFill>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0" tIns="46586" rIns="93170" bIns="4658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0" tIns="46586" rIns="93170" bIns="46586" numCol="1" anchor="b" anchorCtr="0" compatLnSpc="1">
            <a:prstTxWarp prst="textNoShape">
              <a:avLst/>
            </a:prstTxWarp>
          </a:bodyPr>
          <a:lstStyle>
            <a:lvl1pPr algn="l" defTabSz="931863" eaLnBrk="1" hangingPunct="1">
              <a:defRPr sz="1200" b="0">
                <a:solidFill>
                  <a:schemeClr val="tx1"/>
                </a:solidFill>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0" tIns="46586" rIns="93170" bIns="46586" numCol="1" anchor="b" anchorCtr="0" compatLnSpc="1">
            <a:prstTxWarp prst="textNoShape">
              <a:avLst/>
            </a:prstTxWarp>
          </a:bodyPr>
          <a:lstStyle>
            <a:lvl1pPr algn="r" defTabSz="931863" eaLnBrk="1" hangingPunct="1">
              <a:defRPr sz="1200" b="0">
                <a:solidFill>
                  <a:schemeClr val="tx1"/>
                </a:solidFill>
                <a:latin typeface="Times New Roman" pitchFamily="18" charset="0"/>
              </a:defRPr>
            </a:lvl1pPr>
          </a:lstStyle>
          <a:p>
            <a:fld id="{DC370C47-CFB8-49B5-9A1F-A577DA1198A0}"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370C47-CFB8-49B5-9A1F-A577DA1198A0}"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370C47-CFB8-49B5-9A1F-A577DA1198A0}"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391083-36C8-454E-A7FD-F165CBA98B10}" type="slidenum">
              <a:rPr lang="en-US"/>
              <a:pPr/>
              <a:t>13</a:t>
            </a:fld>
            <a:endParaRPr lang="en-US"/>
          </a:p>
        </p:txBody>
      </p:sp>
      <p:sp>
        <p:nvSpPr>
          <p:cNvPr id="563202" name="Rectangle 2"/>
          <p:cNvSpPr>
            <a:spLocks noGrp="1" noRot="1" noChangeAspect="1" noChangeArrowheads="1" noTextEdit="1"/>
          </p:cNvSpPr>
          <p:nvPr>
            <p:ph type="sldImg"/>
          </p:nvPr>
        </p:nvSpPr>
        <p:spPr>
          <a:xfrm>
            <a:off x="1176338" y="693738"/>
            <a:ext cx="4656137" cy="3492500"/>
          </a:xfrm>
          <a:ln w="12700" cap="flat">
            <a:solidFill>
              <a:schemeClr val="tx1"/>
            </a:solidFill>
          </a:ln>
        </p:spPr>
      </p:sp>
      <p:sp>
        <p:nvSpPr>
          <p:cNvPr id="563203" name="Rectangle 3"/>
          <p:cNvSpPr>
            <a:spLocks noGrp="1" noChangeArrowheads="1"/>
          </p:cNvSpPr>
          <p:nvPr>
            <p:ph type="body" idx="1"/>
          </p:nvPr>
        </p:nvSpPr>
        <p:spPr>
          <a:xfrm>
            <a:off x="936625" y="4419600"/>
            <a:ext cx="5137150" cy="4191000"/>
          </a:xfrm>
          <a:noFill/>
          <a:ln/>
        </p:spPr>
        <p:txBody>
          <a:bodyPr lIns="93370" tIns="46686" rIns="93370" bIns="46686"/>
          <a:lstStyle/>
          <a:p>
            <a:pPr>
              <a:lnSpc>
                <a:spcPct val="150000"/>
              </a:lnSpc>
            </a:pPr>
            <a:r>
              <a:rPr lang="en-US" sz="1600"/>
              <a:t>This concludes our brief for this afternoon.  Are there any questions?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70018" name="Picture 2" descr="corps2in"/>
          <p:cNvPicPr>
            <a:picLocks noChangeAspect="1" noChangeArrowheads="1"/>
          </p:cNvPicPr>
          <p:nvPr userDrawn="1"/>
        </p:nvPicPr>
        <p:blipFill>
          <a:blip r:embed="rId2" cstate="print"/>
          <a:srcRect/>
          <a:stretch>
            <a:fillRect/>
          </a:stretch>
        </p:blipFill>
        <p:spPr bwMode="auto">
          <a:xfrm>
            <a:off x="228600" y="304800"/>
            <a:ext cx="1481138" cy="1465263"/>
          </a:xfrm>
          <a:prstGeom prst="rect">
            <a:avLst/>
          </a:prstGeom>
          <a:noFill/>
          <a:ln w="9525">
            <a:noFill/>
            <a:miter lim="800000"/>
            <a:headEnd/>
            <a:tailEnd/>
          </a:ln>
        </p:spPr>
      </p:pic>
      <p:sp>
        <p:nvSpPr>
          <p:cNvPr id="470019" name="Freeform 3"/>
          <p:cNvSpPr>
            <a:spLocks/>
          </p:cNvSpPr>
          <p:nvPr/>
        </p:nvSpPr>
        <p:spPr bwMode="auto">
          <a:xfrm>
            <a:off x="0" y="0"/>
            <a:ext cx="8899525" cy="6588125"/>
          </a:xfrm>
          <a:custGeom>
            <a:avLst/>
            <a:gdLst/>
            <a:ahLst/>
            <a:cxnLst>
              <a:cxn ang="0">
                <a:pos x="5605" y="2147"/>
              </a:cxn>
              <a:cxn ang="0">
                <a:pos x="3468" y="0"/>
              </a:cxn>
              <a:cxn ang="0">
                <a:pos x="3082" y="0"/>
              </a:cxn>
              <a:cxn ang="0">
                <a:pos x="5413" y="2340"/>
              </a:cxn>
              <a:cxn ang="0">
                <a:pos x="5341" y="2414"/>
              </a:cxn>
              <a:cxn ang="0">
                <a:pos x="2939" y="0"/>
              </a:cxn>
              <a:cxn ang="0">
                <a:pos x="2170" y="0"/>
              </a:cxn>
              <a:cxn ang="0">
                <a:pos x="4957" y="2799"/>
              </a:cxn>
              <a:cxn ang="0">
                <a:pos x="4512" y="3246"/>
              </a:cxn>
              <a:cxn ang="0">
                <a:pos x="1284" y="0"/>
              </a:cxn>
              <a:cxn ang="0">
                <a:pos x="851" y="0"/>
              </a:cxn>
              <a:cxn ang="0">
                <a:pos x="4296" y="3462"/>
              </a:cxn>
              <a:cxn ang="0">
                <a:pos x="4116" y="3644"/>
              </a:cxn>
              <a:cxn ang="0">
                <a:pos x="491" y="0"/>
              </a:cxn>
              <a:cxn ang="0">
                <a:pos x="0" y="0"/>
              </a:cxn>
              <a:cxn ang="0">
                <a:pos x="0" y="518"/>
              </a:cxn>
              <a:cxn ang="0">
                <a:pos x="3612" y="4149"/>
              </a:cxn>
              <a:cxn ang="0">
                <a:pos x="5605" y="2147"/>
              </a:cxn>
            </a:cxnLst>
            <a:rect l="0" t="0" r="r" b="b"/>
            <a:pathLst>
              <a:path w="5606" h="4150">
                <a:moveTo>
                  <a:pt x="5605" y="2147"/>
                </a:moveTo>
                <a:lnTo>
                  <a:pt x="3468" y="0"/>
                </a:lnTo>
                <a:lnTo>
                  <a:pt x="3082" y="0"/>
                </a:lnTo>
                <a:lnTo>
                  <a:pt x="5413" y="2340"/>
                </a:lnTo>
                <a:lnTo>
                  <a:pt x="5341" y="2414"/>
                </a:lnTo>
                <a:lnTo>
                  <a:pt x="2939" y="0"/>
                </a:lnTo>
                <a:lnTo>
                  <a:pt x="2170" y="0"/>
                </a:lnTo>
                <a:lnTo>
                  <a:pt x="4957" y="2799"/>
                </a:lnTo>
                <a:lnTo>
                  <a:pt x="4512" y="3246"/>
                </a:lnTo>
                <a:lnTo>
                  <a:pt x="1284" y="0"/>
                </a:lnTo>
                <a:lnTo>
                  <a:pt x="851" y="0"/>
                </a:lnTo>
                <a:lnTo>
                  <a:pt x="4296" y="3462"/>
                </a:lnTo>
                <a:lnTo>
                  <a:pt x="4116" y="3644"/>
                </a:lnTo>
                <a:lnTo>
                  <a:pt x="491" y="0"/>
                </a:lnTo>
                <a:lnTo>
                  <a:pt x="0" y="0"/>
                </a:lnTo>
                <a:lnTo>
                  <a:pt x="0" y="518"/>
                </a:lnTo>
                <a:lnTo>
                  <a:pt x="3612" y="4149"/>
                </a:lnTo>
                <a:lnTo>
                  <a:pt x="5605" y="2147"/>
                </a:lnTo>
              </a:path>
            </a:pathLst>
          </a:custGeom>
          <a:noFill/>
          <a:ln w="9525" cap="rnd">
            <a:noFill/>
            <a:round/>
            <a:headEnd type="none" w="sm" len="sm"/>
            <a:tailEnd type="none" w="sm" len="sm"/>
          </a:ln>
          <a:effectLst/>
        </p:spPr>
        <p:txBody>
          <a:bodyPr/>
          <a:lstStyle/>
          <a:p>
            <a:endParaRPr lang="en-US"/>
          </a:p>
        </p:txBody>
      </p:sp>
      <p:sp>
        <p:nvSpPr>
          <p:cNvPr id="470020" name="Text Box 4"/>
          <p:cNvSpPr txBox="1">
            <a:spLocks noChangeArrowheads="1"/>
          </p:cNvSpPr>
          <p:nvPr/>
        </p:nvSpPr>
        <p:spPr bwMode="auto">
          <a:xfrm>
            <a:off x="1905000" y="381000"/>
            <a:ext cx="6629400" cy="457200"/>
          </a:xfrm>
          <a:prstGeom prst="rect">
            <a:avLst/>
          </a:prstGeom>
          <a:noFill/>
          <a:ln w="12700">
            <a:noFill/>
            <a:miter lim="800000"/>
            <a:headEnd type="none" w="sm" len="sm"/>
            <a:tailEnd type="none" w="sm" len="sm"/>
          </a:ln>
          <a:effectLst/>
        </p:spPr>
        <p:txBody>
          <a:bodyPr>
            <a:spAutoFit/>
          </a:bodyPr>
          <a:lstStyle/>
          <a:p>
            <a:pPr>
              <a:spcBef>
                <a:spcPct val="50000"/>
              </a:spcBef>
            </a:pPr>
            <a:endParaRPr lang="en-US" sz="2400" b="0">
              <a:solidFill>
                <a:schemeClr val="bg2"/>
              </a:solidFill>
              <a:latin typeface="Times New Roman" pitchFamily="18" charset="0"/>
            </a:endParaRPr>
          </a:p>
        </p:txBody>
      </p:sp>
      <p:grpSp>
        <p:nvGrpSpPr>
          <p:cNvPr id="470021" name="Group 5"/>
          <p:cNvGrpSpPr>
            <a:grpSpLocks/>
          </p:cNvGrpSpPr>
          <p:nvPr userDrawn="1"/>
        </p:nvGrpSpPr>
        <p:grpSpPr bwMode="auto">
          <a:xfrm>
            <a:off x="1676400" y="914400"/>
            <a:ext cx="7010400" cy="244475"/>
            <a:chOff x="1056" y="576"/>
            <a:chExt cx="3936" cy="1474"/>
          </a:xfrm>
        </p:grpSpPr>
        <p:sp>
          <p:nvSpPr>
            <p:cNvPr id="470022" name="Text Box 6"/>
            <p:cNvSpPr txBox="1">
              <a:spLocks noChangeArrowheads="1"/>
            </p:cNvSpPr>
            <p:nvPr userDrawn="1"/>
          </p:nvSpPr>
          <p:spPr bwMode="auto">
            <a:xfrm>
              <a:off x="2352" y="576"/>
              <a:ext cx="1344" cy="1474"/>
            </a:xfrm>
            <a:prstGeom prst="rect">
              <a:avLst/>
            </a:prstGeom>
            <a:solidFill>
              <a:schemeClr val="bg2"/>
            </a:solidFill>
            <a:ln w="12700">
              <a:noFill/>
              <a:miter lim="800000"/>
              <a:headEnd type="none" w="sm" len="sm"/>
              <a:tailEnd type="none" w="sm" len="sm"/>
            </a:ln>
            <a:effectLst/>
          </p:spPr>
          <p:txBody>
            <a:bodyPr>
              <a:spAutoFit/>
            </a:bodyPr>
            <a:lstStyle/>
            <a:p>
              <a:pPr>
                <a:spcBef>
                  <a:spcPct val="50000"/>
                </a:spcBef>
              </a:pPr>
              <a:r>
                <a:rPr lang="en-US" sz="1000" b="0">
                  <a:solidFill>
                    <a:srgbClr val="FFFFFF"/>
                  </a:solidFill>
                  <a:latin typeface="Times New Roman" pitchFamily="18" charset="0"/>
                </a:rPr>
                <a:t>Honor, Respect, Commitment</a:t>
              </a:r>
            </a:p>
          </p:txBody>
        </p:sp>
        <p:sp>
          <p:nvSpPr>
            <p:cNvPr id="470023" name="Text Box 7"/>
            <p:cNvSpPr txBox="1">
              <a:spLocks noChangeArrowheads="1"/>
            </p:cNvSpPr>
            <p:nvPr userDrawn="1"/>
          </p:nvSpPr>
          <p:spPr bwMode="auto">
            <a:xfrm>
              <a:off x="1056" y="576"/>
              <a:ext cx="1344" cy="1474"/>
            </a:xfrm>
            <a:prstGeom prst="rect">
              <a:avLst/>
            </a:prstGeom>
            <a:solidFill>
              <a:schemeClr val="bg2"/>
            </a:solidFill>
            <a:ln w="12700">
              <a:noFill/>
              <a:miter lim="800000"/>
              <a:headEnd type="none" w="sm" len="sm"/>
              <a:tailEnd type="none" w="sm" len="sm"/>
            </a:ln>
            <a:effectLst/>
          </p:spPr>
          <p:txBody>
            <a:bodyPr>
              <a:spAutoFit/>
            </a:bodyPr>
            <a:lstStyle/>
            <a:p>
              <a:pPr>
                <a:spcBef>
                  <a:spcPct val="50000"/>
                </a:spcBef>
              </a:pPr>
              <a:r>
                <a:rPr lang="en-US" sz="1000" b="0">
                  <a:solidFill>
                    <a:srgbClr val="FFFFFF"/>
                  </a:solidFill>
                  <a:latin typeface="Times New Roman" pitchFamily="18" charset="0"/>
                </a:rPr>
                <a:t>Honor, Respect, Commitment</a:t>
              </a:r>
            </a:p>
          </p:txBody>
        </p:sp>
        <p:sp>
          <p:nvSpPr>
            <p:cNvPr id="470024" name="Text Box 8"/>
            <p:cNvSpPr txBox="1">
              <a:spLocks noChangeArrowheads="1"/>
            </p:cNvSpPr>
            <p:nvPr userDrawn="1"/>
          </p:nvSpPr>
          <p:spPr bwMode="auto">
            <a:xfrm>
              <a:off x="3648" y="576"/>
              <a:ext cx="1344" cy="1474"/>
            </a:xfrm>
            <a:prstGeom prst="rect">
              <a:avLst/>
            </a:prstGeom>
            <a:solidFill>
              <a:schemeClr val="bg2"/>
            </a:solidFill>
            <a:ln w="12700">
              <a:noFill/>
              <a:miter lim="800000"/>
              <a:headEnd type="none" w="sm" len="sm"/>
              <a:tailEnd type="none" w="sm" len="sm"/>
            </a:ln>
            <a:effectLst/>
          </p:spPr>
          <p:txBody>
            <a:bodyPr>
              <a:spAutoFit/>
            </a:bodyPr>
            <a:lstStyle/>
            <a:p>
              <a:pPr>
                <a:spcBef>
                  <a:spcPct val="50000"/>
                </a:spcBef>
              </a:pPr>
              <a:r>
                <a:rPr lang="en-US" sz="1000" b="0">
                  <a:solidFill>
                    <a:srgbClr val="FFFFFF"/>
                  </a:solidFill>
                  <a:latin typeface="Times New Roman" pitchFamily="18" charset="0"/>
                </a:rPr>
                <a:t>Honor, Respect, Commitment</a:t>
              </a:r>
            </a:p>
          </p:txBody>
        </p:sp>
      </p:gr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8100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8100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468994" name="Picture 2" descr="NOAA COLOR"/>
          <p:cNvPicPr>
            <a:picLocks noChangeAspect="1" noChangeArrowheads="1"/>
          </p:cNvPicPr>
          <p:nvPr userDrawn="1"/>
        </p:nvPicPr>
        <p:blipFill>
          <a:blip r:embed="rId13" cstate="print"/>
          <a:srcRect/>
          <a:stretch>
            <a:fillRect/>
          </a:stretch>
        </p:blipFill>
        <p:spPr bwMode="auto">
          <a:xfrm>
            <a:off x="7620000" y="76200"/>
            <a:ext cx="1371600" cy="1371600"/>
          </a:xfrm>
          <a:prstGeom prst="rect">
            <a:avLst/>
          </a:prstGeom>
          <a:noFill/>
        </p:spPr>
      </p:pic>
      <p:grpSp>
        <p:nvGrpSpPr>
          <p:cNvPr id="468995" name="Group 3"/>
          <p:cNvGrpSpPr>
            <a:grpSpLocks/>
          </p:cNvGrpSpPr>
          <p:nvPr userDrawn="1"/>
        </p:nvGrpSpPr>
        <p:grpSpPr bwMode="auto">
          <a:xfrm>
            <a:off x="1143000" y="6477000"/>
            <a:ext cx="7010400" cy="304800"/>
            <a:chOff x="1056" y="576"/>
            <a:chExt cx="3936" cy="1838"/>
          </a:xfrm>
        </p:grpSpPr>
        <p:sp>
          <p:nvSpPr>
            <p:cNvPr id="468996" name="Text Box 4"/>
            <p:cNvSpPr txBox="1">
              <a:spLocks noChangeArrowheads="1"/>
            </p:cNvSpPr>
            <p:nvPr userDrawn="1"/>
          </p:nvSpPr>
          <p:spPr bwMode="auto">
            <a:xfrm>
              <a:off x="2352" y="576"/>
              <a:ext cx="1344" cy="1838"/>
            </a:xfrm>
            <a:prstGeom prst="rect">
              <a:avLst/>
            </a:prstGeom>
            <a:solidFill>
              <a:srgbClr val="000080"/>
            </a:solidFill>
            <a:ln w="12700">
              <a:noFill/>
              <a:miter lim="800000"/>
              <a:headEnd type="none" w="sm" len="sm"/>
              <a:tailEnd type="none" w="sm" len="sm"/>
            </a:ln>
            <a:effectLst/>
          </p:spPr>
          <p:txBody>
            <a:bodyPr>
              <a:spAutoFit/>
            </a:bodyPr>
            <a:lstStyle/>
            <a:p>
              <a:pPr>
                <a:spcBef>
                  <a:spcPct val="50000"/>
                </a:spcBef>
              </a:pPr>
              <a:r>
                <a:rPr lang="en-US" sz="1400" i="1">
                  <a:solidFill>
                    <a:srgbClr val="FFFFFF"/>
                  </a:solidFill>
                  <a:latin typeface="Times New Roman" pitchFamily="18" charset="0"/>
                </a:rPr>
                <a:t>RESPECT</a:t>
              </a:r>
            </a:p>
          </p:txBody>
        </p:sp>
        <p:sp>
          <p:nvSpPr>
            <p:cNvPr id="468997" name="Text Box 5"/>
            <p:cNvSpPr txBox="1">
              <a:spLocks noChangeArrowheads="1"/>
            </p:cNvSpPr>
            <p:nvPr userDrawn="1"/>
          </p:nvSpPr>
          <p:spPr bwMode="auto">
            <a:xfrm>
              <a:off x="1056" y="576"/>
              <a:ext cx="1344" cy="1838"/>
            </a:xfrm>
            <a:prstGeom prst="rect">
              <a:avLst/>
            </a:prstGeom>
            <a:solidFill>
              <a:srgbClr val="000080"/>
            </a:solidFill>
            <a:ln w="12700">
              <a:noFill/>
              <a:miter lim="800000"/>
              <a:headEnd type="none" w="sm" len="sm"/>
              <a:tailEnd type="none" w="sm" len="sm"/>
            </a:ln>
            <a:effectLst/>
          </p:spPr>
          <p:txBody>
            <a:bodyPr>
              <a:spAutoFit/>
            </a:bodyPr>
            <a:lstStyle/>
            <a:p>
              <a:pPr>
                <a:spcBef>
                  <a:spcPct val="50000"/>
                </a:spcBef>
              </a:pPr>
              <a:r>
                <a:rPr lang="en-US" sz="1400" i="1">
                  <a:solidFill>
                    <a:srgbClr val="FFFFFF"/>
                  </a:solidFill>
                  <a:latin typeface="Times New Roman" pitchFamily="18" charset="0"/>
                </a:rPr>
                <a:t>HONOR</a:t>
              </a:r>
            </a:p>
          </p:txBody>
        </p:sp>
        <p:sp>
          <p:nvSpPr>
            <p:cNvPr id="468998" name="Text Box 6"/>
            <p:cNvSpPr txBox="1">
              <a:spLocks noChangeArrowheads="1"/>
            </p:cNvSpPr>
            <p:nvPr userDrawn="1"/>
          </p:nvSpPr>
          <p:spPr bwMode="auto">
            <a:xfrm>
              <a:off x="3648" y="576"/>
              <a:ext cx="1344" cy="1838"/>
            </a:xfrm>
            <a:prstGeom prst="rect">
              <a:avLst/>
            </a:prstGeom>
            <a:solidFill>
              <a:srgbClr val="000080"/>
            </a:solidFill>
            <a:ln w="12700">
              <a:noFill/>
              <a:miter lim="800000"/>
              <a:headEnd type="none" w="sm" len="sm"/>
              <a:tailEnd type="none" w="sm" len="sm"/>
            </a:ln>
            <a:effectLst/>
          </p:spPr>
          <p:txBody>
            <a:bodyPr>
              <a:spAutoFit/>
            </a:bodyPr>
            <a:lstStyle/>
            <a:p>
              <a:pPr>
                <a:spcBef>
                  <a:spcPct val="50000"/>
                </a:spcBef>
              </a:pPr>
              <a:r>
                <a:rPr lang="en-US" sz="1400" i="1">
                  <a:solidFill>
                    <a:srgbClr val="FFFFFF"/>
                  </a:solidFill>
                  <a:latin typeface="Times New Roman" pitchFamily="18" charset="0"/>
                </a:rPr>
                <a:t>COMMITMENT</a:t>
              </a:r>
            </a:p>
          </p:txBody>
        </p:sp>
      </p:grpSp>
      <p:sp>
        <p:nvSpPr>
          <p:cNvPr id="468999" name="Line 7"/>
          <p:cNvSpPr>
            <a:spLocks noChangeShapeType="1"/>
          </p:cNvSpPr>
          <p:nvPr userDrawn="1"/>
        </p:nvSpPr>
        <p:spPr bwMode="auto">
          <a:xfrm>
            <a:off x="228600" y="1600200"/>
            <a:ext cx="8686800" cy="0"/>
          </a:xfrm>
          <a:prstGeom prst="line">
            <a:avLst/>
          </a:prstGeom>
          <a:noFill/>
          <a:ln w="57150">
            <a:solidFill>
              <a:srgbClr val="FF3300"/>
            </a:solidFill>
            <a:round/>
            <a:headEnd/>
            <a:tailEnd/>
          </a:ln>
          <a:effectLst/>
        </p:spPr>
        <p:txBody>
          <a:bodyPr/>
          <a:lstStyle/>
          <a:p>
            <a:endParaRPr lang="en-US"/>
          </a:p>
        </p:txBody>
      </p:sp>
      <p:sp>
        <p:nvSpPr>
          <p:cNvPr id="469000" name="Rectangle 8"/>
          <p:cNvSpPr>
            <a:spLocks noGrp="1" noChangeArrowheads="1"/>
          </p:cNvSpPr>
          <p:nvPr>
            <p:ph type="body" idx="1"/>
          </p:nvPr>
        </p:nvSpPr>
        <p:spPr bwMode="auto">
          <a:xfrm>
            <a:off x="685800" y="2057400"/>
            <a:ext cx="77724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p:txBody>
      </p:sp>
      <p:pic>
        <p:nvPicPr>
          <p:cNvPr id="469001" name="Picture 9" descr="NOAA_logo_color_broadcast"/>
          <p:cNvPicPr>
            <a:picLocks noChangeAspect="1" noChangeArrowheads="1"/>
          </p:cNvPicPr>
          <p:nvPr userDrawn="1"/>
        </p:nvPicPr>
        <p:blipFill>
          <a:blip r:embed="rId14" cstate="print"/>
          <a:srcRect/>
          <a:stretch>
            <a:fillRect/>
          </a:stretch>
        </p:blipFill>
        <p:spPr bwMode="auto">
          <a:xfrm>
            <a:off x="152400" y="77788"/>
            <a:ext cx="1389063" cy="1370012"/>
          </a:xfrm>
          <a:prstGeom prst="rect">
            <a:avLst/>
          </a:prstGeom>
          <a:noFill/>
        </p:spPr>
      </p:pic>
    </p:spTree>
  </p:cSld>
  <p:clrMap bg1="lt1" tx1="dk1" bg2="lt2" tx2="dk2" accent1="accent1" accent2="accent2" accent3="accent3" accent4="accent4" accent5="accent5" accent6="accent6" hlink="hlink" folHlink="folHlink"/>
  <p:sldLayoutIdLst>
    <p:sldLayoutId id="2147483651"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hf hdr="0" ftr="0" dt="0"/>
  <p:txStyles>
    <p:titleStyle>
      <a:lvl1pPr algn="ctr" rtl="0" eaLnBrk="0" fontAlgn="base" hangingPunct="0">
        <a:spcBef>
          <a:spcPct val="0"/>
        </a:spcBef>
        <a:spcAft>
          <a:spcPct val="0"/>
        </a:spcAft>
        <a:defRPr sz="4000" b="1">
          <a:solidFill>
            <a:schemeClr val="accent1"/>
          </a:solidFill>
          <a:latin typeface="+mj-lt"/>
          <a:ea typeface="+mj-ea"/>
          <a:cs typeface="+mj-cs"/>
        </a:defRPr>
      </a:lvl1pPr>
      <a:lvl2pPr algn="ctr" rtl="0" eaLnBrk="0" fontAlgn="base" hangingPunct="0">
        <a:spcBef>
          <a:spcPct val="0"/>
        </a:spcBef>
        <a:spcAft>
          <a:spcPct val="0"/>
        </a:spcAft>
        <a:defRPr sz="4000" b="1">
          <a:solidFill>
            <a:schemeClr val="accent1"/>
          </a:solidFill>
          <a:latin typeface="Helvetica" pitchFamily="34" charset="0"/>
        </a:defRPr>
      </a:lvl2pPr>
      <a:lvl3pPr algn="ctr" rtl="0" eaLnBrk="0" fontAlgn="base" hangingPunct="0">
        <a:spcBef>
          <a:spcPct val="0"/>
        </a:spcBef>
        <a:spcAft>
          <a:spcPct val="0"/>
        </a:spcAft>
        <a:defRPr sz="4000" b="1">
          <a:solidFill>
            <a:schemeClr val="accent1"/>
          </a:solidFill>
          <a:latin typeface="Helvetica" pitchFamily="34" charset="0"/>
        </a:defRPr>
      </a:lvl3pPr>
      <a:lvl4pPr algn="ctr" rtl="0" eaLnBrk="0" fontAlgn="base" hangingPunct="0">
        <a:spcBef>
          <a:spcPct val="0"/>
        </a:spcBef>
        <a:spcAft>
          <a:spcPct val="0"/>
        </a:spcAft>
        <a:defRPr sz="4000" b="1">
          <a:solidFill>
            <a:schemeClr val="accent1"/>
          </a:solidFill>
          <a:latin typeface="Helvetica" pitchFamily="34" charset="0"/>
        </a:defRPr>
      </a:lvl4pPr>
      <a:lvl5pPr algn="ctr" rtl="0" eaLnBrk="0" fontAlgn="base" hangingPunct="0">
        <a:spcBef>
          <a:spcPct val="0"/>
        </a:spcBef>
        <a:spcAft>
          <a:spcPct val="0"/>
        </a:spcAft>
        <a:defRPr sz="4000" b="1">
          <a:solidFill>
            <a:schemeClr val="accent1"/>
          </a:solidFill>
          <a:latin typeface="Helvetica" pitchFamily="34" charset="0"/>
        </a:defRPr>
      </a:lvl5pPr>
      <a:lvl6pPr marL="457200" algn="ctr" rtl="0" eaLnBrk="0" fontAlgn="base" hangingPunct="0">
        <a:spcBef>
          <a:spcPct val="0"/>
        </a:spcBef>
        <a:spcAft>
          <a:spcPct val="0"/>
        </a:spcAft>
        <a:defRPr sz="4000" b="1">
          <a:solidFill>
            <a:schemeClr val="accent1"/>
          </a:solidFill>
          <a:latin typeface="Helvetica" pitchFamily="34" charset="0"/>
        </a:defRPr>
      </a:lvl6pPr>
      <a:lvl7pPr marL="914400" algn="ctr" rtl="0" eaLnBrk="0" fontAlgn="base" hangingPunct="0">
        <a:spcBef>
          <a:spcPct val="0"/>
        </a:spcBef>
        <a:spcAft>
          <a:spcPct val="0"/>
        </a:spcAft>
        <a:defRPr sz="4000" b="1">
          <a:solidFill>
            <a:schemeClr val="accent1"/>
          </a:solidFill>
          <a:latin typeface="Helvetica" pitchFamily="34" charset="0"/>
        </a:defRPr>
      </a:lvl7pPr>
      <a:lvl8pPr marL="1371600" algn="ctr" rtl="0" eaLnBrk="0" fontAlgn="base" hangingPunct="0">
        <a:spcBef>
          <a:spcPct val="0"/>
        </a:spcBef>
        <a:spcAft>
          <a:spcPct val="0"/>
        </a:spcAft>
        <a:defRPr sz="4000" b="1">
          <a:solidFill>
            <a:schemeClr val="accent1"/>
          </a:solidFill>
          <a:latin typeface="Helvetica" pitchFamily="34" charset="0"/>
        </a:defRPr>
      </a:lvl8pPr>
      <a:lvl9pPr marL="1828800" algn="ctr" rtl="0" eaLnBrk="0" fontAlgn="base" hangingPunct="0">
        <a:spcBef>
          <a:spcPct val="0"/>
        </a:spcBef>
        <a:spcAft>
          <a:spcPct val="0"/>
        </a:spcAft>
        <a:defRPr sz="4000" b="1">
          <a:solidFill>
            <a:schemeClr val="accent1"/>
          </a:solidFill>
          <a:latin typeface="Helvetica" pitchFamily="34" charset="0"/>
        </a:defRPr>
      </a:lvl9pPr>
    </p:titleStyle>
    <p:bodyStyle>
      <a:lvl1pPr marL="342900" indent="-342900" algn="l" rtl="0" fontAlgn="base">
        <a:spcBef>
          <a:spcPct val="20000"/>
        </a:spcBef>
        <a:spcAft>
          <a:spcPct val="0"/>
        </a:spcAft>
        <a:buChar char="•"/>
        <a:defRPr sz="2800">
          <a:solidFill>
            <a:srgbClr val="000000"/>
          </a:solidFill>
          <a:latin typeface="+mn-lt"/>
          <a:ea typeface="+mn-ea"/>
          <a:cs typeface="+mn-cs"/>
        </a:defRPr>
      </a:lvl1pPr>
      <a:lvl2pPr marL="742950" indent="-285750" algn="l" rtl="0" fontAlgn="base">
        <a:spcBef>
          <a:spcPct val="20000"/>
        </a:spcBef>
        <a:spcAft>
          <a:spcPct val="0"/>
        </a:spcAft>
        <a:buChar char="–"/>
        <a:defRPr sz="2400">
          <a:solidFill>
            <a:srgbClr val="000000"/>
          </a:solidFill>
          <a:latin typeface="+mn-lt"/>
        </a:defRPr>
      </a:lvl2pPr>
      <a:lvl3pPr marL="1143000" indent="-228600" algn="l" rtl="0" eaLnBrk="0" fontAlgn="base" hangingPunct="0">
        <a:spcBef>
          <a:spcPct val="20000"/>
        </a:spcBef>
        <a:spcAft>
          <a:spcPct val="0"/>
        </a:spcAft>
        <a:buClr>
          <a:schemeClr val="accent1"/>
        </a:buClr>
        <a:buFont typeface="ZapfDingbats BT" charset="2"/>
        <a:buChar char="ã"/>
        <a:defRPr sz="2800" b="1">
          <a:solidFill>
            <a:srgbClr val="3333FF"/>
          </a:solidFill>
          <a:latin typeface="+mj-lt"/>
        </a:defRPr>
      </a:lvl3pPr>
      <a:lvl4pPr marL="1600200" indent="-228600" algn="l" rtl="0" eaLnBrk="0" fontAlgn="base" hangingPunct="0">
        <a:spcBef>
          <a:spcPct val="20000"/>
        </a:spcBef>
        <a:spcAft>
          <a:spcPct val="0"/>
        </a:spcAft>
        <a:buClr>
          <a:schemeClr val="accent1"/>
        </a:buClr>
        <a:buSzPct val="62000"/>
        <a:buFont typeface="ZapfDingbats BT" charset="2"/>
        <a:buChar char="ã"/>
        <a:defRPr sz="2400" b="1">
          <a:solidFill>
            <a:srgbClr val="3333FF"/>
          </a:solidFill>
          <a:latin typeface="+mj-lt"/>
        </a:defRPr>
      </a:lvl4pPr>
      <a:lvl5pPr marL="2057400" indent="-228600" algn="l" rtl="0" eaLnBrk="0" fontAlgn="base" hangingPunct="0">
        <a:spcBef>
          <a:spcPct val="20000"/>
        </a:spcBef>
        <a:spcAft>
          <a:spcPct val="0"/>
        </a:spcAft>
        <a:buClr>
          <a:schemeClr val="accent1"/>
        </a:buClr>
        <a:buFont typeface="ZapfDingbats BT" charset="2"/>
        <a:buChar char="ã"/>
        <a:defRPr sz="2000" b="1">
          <a:solidFill>
            <a:srgbClr val="3333FF"/>
          </a:solidFill>
          <a:latin typeface="+mj-lt"/>
        </a:defRPr>
      </a:lvl5pPr>
      <a:lvl6pPr marL="2514600" indent="-228600" algn="l" rtl="0" eaLnBrk="0" fontAlgn="base" hangingPunct="0">
        <a:spcBef>
          <a:spcPct val="20000"/>
        </a:spcBef>
        <a:spcAft>
          <a:spcPct val="0"/>
        </a:spcAft>
        <a:buClr>
          <a:schemeClr val="accent1"/>
        </a:buClr>
        <a:buFont typeface="ZapfDingbats BT" charset="2"/>
        <a:buChar char="ã"/>
        <a:defRPr sz="2000" b="1">
          <a:solidFill>
            <a:srgbClr val="3333FF"/>
          </a:solidFill>
          <a:latin typeface="+mj-lt"/>
        </a:defRPr>
      </a:lvl6pPr>
      <a:lvl7pPr marL="2971800" indent="-228600" algn="l" rtl="0" eaLnBrk="0" fontAlgn="base" hangingPunct="0">
        <a:spcBef>
          <a:spcPct val="20000"/>
        </a:spcBef>
        <a:spcAft>
          <a:spcPct val="0"/>
        </a:spcAft>
        <a:buClr>
          <a:schemeClr val="accent1"/>
        </a:buClr>
        <a:buFont typeface="ZapfDingbats BT" charset="2"/>
        <a:buChar char="ã"/>
        <a:defRPr sz="2000" b="1">
          <a:solidFill>
            <a:srgbClr val="3333FF"/>
          </a:solidFill>
          <a:latin typeface="+mj-lt"/>
        </a:defRPr>
      </a:lvl7pPr>
      <a:lvl8pPr marL="3429000" indent="-228600" algn="l" rtl="0" eaLnBrk="0" fontAlgn="base" hangingPunct="0">
        <a:spcBef>
          <a:spcPct val="20000"/>
        </a:spcBef>
        <a:spcAft>
          <a:spcPct val="0"/>
        </a:spcAft>
        <a:buClr>
          <a:schemeClr val="accent1"/>
        </a:buClr>
        <a:buFont typeface="ZapfDingbats BT" charset="2"/>
        <a:buChar char="ã"/>
        <a:defRPr sz="2000" b="1">
          <a:solidFill>
            <a:srgbClr val="3333FF"/>
          </a:solidFill>
          <a:latin typeface="+mj-lt"/>
        </a:defRPr>
      </a:lvl8pPr>
      <a:lvl9pPr marL="3886200" indent="-228600" algn="l" rtl="0" eaLnBrk="0" fontAlgn="base" hangingPunct="0">
        <a:spcBef>
          <a:spcPct val="20000"/>
        </a:spcBef>
        <a:spcAft>
          <a:spcPct val="0"/>
        </a:spcAft>
        <a:buClr>
          <a:schemeClr val="accent1"/>
        </a:buClr>
        <a:buFont typeface="ZapfDingbats BT" charset="2"/>
        <a:buChar char="ã"/>
        <a:defRPr sz="2000" b="1">
          <a:solidFill>
            <a:srgbClr val="3333FF"/>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499714" name="Picture 2" descr="NOAA COLOR"/>
          <p:cNvPicPr>
            <a:picLocks noChangeAspect="1" noChangeArrowheads="1"/>
          </p:cNvPicPr>
          <p:nvPr userDrawn="1"/>
        </p:nvPicPr>
        <p:blipFill>
          <a:blip r:embed="rId13" cstate="print"/>
          <a:srcRect/>
          <a:stretch>
            <a:fillRect/>
          </a:stretch>
        </p:blipFill>
        <p:spPr bwMode="auto">
          <a:xfrm>
            <a:off x="7620000" y="76200"/>
            <a:ext cx="1371600" cy="1371600"/>
          </a:xfrm>
          <a:prstGeom prst="rect">
            <a:avLst/>
          </a:prstGeom>
          <a:noFill/>
        </p:spPr>
      </p:pic>
      <p:grpSp>
        <p:nvGrpSpPr>
          <p:cNvPr id="499715" name="Group 3"/>
          <p:cNvGrpSpPr>
            <a:grpSpLocks/>
          </p:cNvGrpSpPr>
          <p:nvPr userDrawn="1"/>
        </p:nvGrpSpPr>
        <p:grpSpPr bwMode="auto">
          <a:xfrm>
            <a:off x="1143000" y="6477000"/>
            <a:ext cx="7010400" cy="304800"/>
            <a:chOff x="1056" y="576"/>
            <a:chExt cx="3936" cy="1838"/>
          </a:xfrm>
        </p:grpSpPr>
        <p:sp>
          <p:nvSpPr>
            <p:cNvPr id="499716" name="Text Box 4"/>
            <p:cNvSpPr txBox="1">
              <a:spLocks noChangeArrowheads="1"/>
            </p:cNvSpPr>
            <p:nvPr userDrawn="1"/>
          </p:nvSpPr>
          <p:spPr bwMode="auto">
            <a:xfrm>
              <a:off x="2352" y="576"/>
              <a:ext cx="1344" cy="1838"/>
            </a:xfrm>
            <a:prstGeom prst="rect">
              <a:avLst/>
            </a:prstGeom>
            <a:solidFill>
              <a:srgbClr val="000080"/>
            </a:solidFill>
            <a:ln w="12700">
              <a:noFill/>
              <a:miter lim="800000"/>
              <a:headEnd type="none" w="sm" len="sm"/>
              <a:tailEnd type="none" w="sm" len="sm"/>
            </a:ln>
            <a:effectLst/>
          </p:spPr>
          <p:txBody>
            <a:bodyPr>
              <a:spAutoFit/>
            </a:bodyPr>
            <a:lstStyle/>
            <a:p>
              <a:pPr>
                <a:spcBef>
                  <a:spcPct val="50000"/>
                </a:spcBef>
              </a:pPr>
              <a:r>
                <a:rPr lang="en-US" sz="1400" i="1">
                  <a:solidFill>
                    <a:srgbClr val="FFFFFF"/>
                  </a:solidFill>
                  <a:latin typeface="Times New Roman" pitchFamily="18" charset="0"/>
                </a:rPr>
                <a:t>RESPECT</a:t>
              </a:r>
            </a:p>
          </p:txBody>
        </p:sp>
        <p:sp>
          <p:nvSpPr>
            <p:cNvPr id="499717" name="Text Box 5"/>
            <p:cNvSpPr txBox="1">
              <a:spLocks noChangeArrowheads="1"/>
            </p:cNvSpPr>
            <p:nvPr userDrawn="1"/>
          </p:nvSpPr>
          <p:spPr bwMode="auto">
            <a:xfrm>
              <a:off x="1056" y="576"/>
              <a:ext cx="1344" cy="1838"/>
            </a:xfrm>
            <a:prstGeom prst="rect">
              <a:avLst/>
            </a:prstGeom>
            <a:solidFill>
              <a:srgbClr val="000080"/>
            </a:solidFill>
            <a:ln w="12700">
              <a:noFill/>
              <a:miter lim="800000"/>
              <a:headEnd type="none" w="sm" len="sm"/>
              <a:tailEnd type="none" w="sm" len="sm"/>
            </a:ln>
            <a:effectLst/>
          </p:spPr>
          <p:txBody>
            <a:bodyPr>
              <a:spAutoFit/>
            </a:bodyPr>
            <a:lstStyle/>
            <a:p>
              <a:pPr>
                <a:spcBef>
                  <a:spcPct val="50000"/>
                </a:spcBef>
              </a:pPr>
              <a:r>
                <a:rPr lang="en-US" sz="1400" i="1">
                  <a:solidFill>
                    <a:srgbClr val="FFFFFF"/>
                  </a:solidFill>
                  <a:latin typeface="Times New Roman" pitchFamily="18" charset="0"/>
                </a:rPr>
                <a:t>HONOR</a:t>
              </a:r>
            </a:p>
          </p:txBody>
        </p:sp>
        <p:sp>
          <p:nvSpPr>
            <p:cNvPr id="499718" name="Text Box 6"/>
            <p:cNvSpPr txBox="1">
              <a:spLocks noChangeArrowheads="1"/>
            </p:cNvSpPr>
            <p:nvPr userDrawn="1"/>
          </p:nvSpPr>
          <p:spPr bwMode="auto">
            <a:xfrm>
              <a:off x="3648" y="576"/>
              <a:ext cx="1344" cy="1838"/>
            </a:xfrm>
            <a:prstGeom prst="rect">
              <a:avLst/>
            </a:prstGeom>
            <a:solidFill>
              <a:srgbClr val="000080"/>
            </a:solidFill>
            <a:ln w="12700">
              <a:noFill/>
              <a:miter lim="800000"/>
              <a:headEnd type="none" w="sm" len="sm"/>
              <a:tailEnd type="none" w="sm" len="sm"/>
            </a:ln>
            <a:effectLst/>
          </p:spPr>
          <p:txBody>
            <a:bodyPr>
              <a:spAutoFit/>
            </a:bodyPr>
            <a:lstStyle/>
            <a:p>
              <a:pPr>
                <a:spcBef>
                  <a:spcPct val="50000"/>
                </a:spcBef>
              </a:pPr>
              <a:r>
                <a:rPr lang="en-US" sz="1400" i="1">
                  <a:solidFill>
                    <a:srgbClr val="FFFFFF"/>
                  </a:solidFill>
                  <a:latin typeface="Times New Roman" pitchFamily="18" charset="0"/>
                </a:rPr>
                <a:t>COMMITMENT</a:t>
              </a:r>
            </a:p>
          </p:txBody>
        </p:sp>
      </p:grpSp>
      <p:sp>
        <p:nvSpPr>
          <p:cNvPr id="499719" name="Line 7"/>
          <p:cNvSpPr>
            <a:spLocks noChangeShapeType="1"/>
          </p:cNvSpPr>
          <p:nvPr userDrawn="1"/>
        </p:nvSpPr>
        <p:spPr bwMode="auto">
          <a:xfrm>
            <a:off x="228600" y="1600200"/>
            <a:ext cx="8686800" cy="0"/>
          </a:xfrm>
          <a:prstGeom prst="line">
            <a:avLst/>
          </a:prstGeom>
          <a:noFill/>
          <a:ln w="57150">
            <a:solidFill>
              <a:srgbClr val="FF3300"/>
            </a:solidFill>
            <a:round/>
            <a:headEnd/>
            <a:tailEnd/>
          </a:ln>
          <a:effectLst/>
        </p:spPr>
        <p:txBody>
          <a:bodyPr/>
          <a:lstStyle/>
          <a:p>
            <a:endParaRPr lang="en-US"/>
          </a:p>
        </p:txBody>
      </p:sp>
      <p:sp>
        <p:nvSpPr>
          <p:cNvPr id="499720" name="Rectangle 8"/>
          <p:cNvSpPr>
            <a:spLocks noGrp="1" noChangeArrowheads="1"/>
          </p:cNvSpPr>
          <p:nvPr>
            <p:ph type="body" idx="1"/>
          </p:nvPr>
        </p:nvSpPr>
        <p:spPr bwMode="auto">
          <a:xfrm>
            <a:off x="685800" y="2057400"/>
            <a:ext cx="77724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p:txBody>
      </p:sp>
      <p:pic>
        <p:nvPicPr>
          <p:cNvPr id="499721" name="Picture 9" descr="NOAA_logo_color_broadcast"/>
          <p:cNvPicPr>
            <a:picLocks noChangeAspect="1" noChangeArrowheads="1"/>
          </p:cNvPicPr>
          <p:nvPr userDrawn="1"/>
        </p:nvPicPr>
        <p:blipFill>
          <a:blip r:embed="rId14" cstate="print"/>
          <a:srcRect/>
          <a:stretch>
            <a:fillRect/>
          </a:stretch>
        </p:blipFill>
        <p:spPr bwMode="auto">
          <a:xfrm>
            <a:off x="152400" y="77788"/>
            <a:ext cx="1389063" cy="1370012"/>
          </a:xfrm>
          <a:prstGeom prst="rect">
            <a:avLst/>
          </a:prstGeom>
          <a:noFill/>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hf hdr="0" ftr="0" dt="0"/>
  <p:txStyles>
    <p:titleStyle>
      <a:lvl1pPr algn="ctr" rtl="0" fontAlgn="base">
        <a:spcBef>
          <a:spcPct val="0"/>
        </a:spcBef>
        <a:spcAft>
          <a:spcPct val="0"/>
        </a:spcAft>
        <a:defRPr sz="4000" b="1">
          <a:solidFill>
            <a:schemeClr val="accent1"/>
          </a:solidFill>
          <a:latin typeface="+mj-lt"/>
          <a:ea typeface="+mj-ea"/>
          <a:cs typeface="+mj-cs"/>
        </a:defRPr>
      </a:lvl1pPr>
      <a:lvl2pPr algn="ctr" rtl="0" fontAlgn="base">
        <a:spcBef>
          <a:spcPct val="0"/>
        </a:spcBef>
        <a:spcAft>
          <a:spcPct val="0"/>
        </a:spcAft>
        <a:defRPr sz="4000" b="1">
          <a:solidFill>
            <a:schemeClr val="accent1"/>
          </a:solidFill>
          <a:latin typeface="Helvetica" pitchFamily="34" charset="0"/>
        </a:defRPr>
      </a:lvl2pPr>
      <a:lvl3pPr algn="ctr" rtl="0" fontAlgn="base">
        <a:spcBef>
          <a:spcPct val="0"/>
        </a:spcBef>
        <a:spcAft>
          <a:spcPct val="0"/>
        </a:spcAft>
        <a:defRPr sz="4000" b="1">
          <a:solidFill>
            <a:schemeClr val="accent1"/>
          </a:solidFill>
          <a:latin typeface="Helvetica" pitchFamily="34" charset="0"/>
        </a:defRPr>
      </a:lvl3pPr>
      <a:lvl4pPr algn="ctr" rtl="0" fontAlgn="base">
        <a:spcBef>
          <a:spcPct val="0"/>
        </a:spcBef>
        <a:spcAft>
          <a:spcPct val="0"/>
        </a:spcAft>
        <a:defRPr sz="4000" b="1">
          <a:solidFill>
            <a:schemeClr val="accent1"/>
          </a:solidFill>
          <a:latin typeface="Helvetica" pitchFamily="34" charset="0"/>
        </a:defRPr>
      </a:lvl4pPr>
      <a:lvl5pPr algn="ctr" rtl="0" fontAlgn="base">
        <a:spcBef>
          <a:spcPct val="0"/>
        </a:spcBef>
        <a:spcAft>
          <a:spcPct val="0"/>
        </a:spcAft>
        <a:defRPr sz="4000" b="1">
          <a:solidFill>
            <a:schemeClr val="accent1"/>
          </a:solidFill>
          <a:latin typeface="Helvetica" pitchFamily="34" charset="0"/>
        </a:defRPr>
      </a:lvl5pPr>
      <a:lvl6pPr marL="457200" algn="ctr" rtl="0" fontAlgn="base">
        <a:spcBef>
          <a:spcPct val="0"/>
        </a:spcBef>
        <a:spcAft>
          <a:spcPct val="0"/>
        </a:spcAft>
        <a:defRPr sz="4000" b="1">
          <a:solidFill>
            <a:schemeClr val="accent1"/>
          </a:solidFill>
          <a:latin typeface="Helvetica" pitchFamily="34" charset="0"/>
        </a:defRPr>
      </a:lvl6pPr>
      <a:lvl7pPr marL="914400" algn="ctr" rtl="0" fontAlgn="base">
        <a:spcBef>
          <a:spcPct val="0"/>
        </a:spcBef>
        <a:spcAft>
          <a:spcPct val="0"/>
        </a:spcAft>
        <a:defRPr sz="4000" b="1">
          <a:solidFill>
            <a:schemeClr val="accent1"/>
          </a:solidFill>
          <a:latin typeface="Helvetica" pitchFamily="34" charset="0"/>
        </a:defRPr>
      </a:lvl7pPr>
      <a:lvl8pPr marL="1371600" algn="ctr" rtl="0" fontAlgn="base">
        <a:spcBef>
          <a:spcPct val="0"/>
        </a:spcBef>
        <a:spcAft>
          <a:spcPct val="0"/>
        </a:spcAft>
        <a:defRPr sz="4000" b="1">
          <a:solidFill>
            <a:schemeClr val="accent1"/>
          </a:solidFill>
          <a:latin typeface="Helvetica" pitchFamily="34" charset="0"/>
        </a:defRPr>
      </a:lvl8pPr>
      <a:lvl9pPr marL="1828800" algn="ctr" rtl="0" fontAlgn="base">
        <a:spcBef>
          <a:spcPct val="0"/>
        </a:spcBef>
        <a:spcAft>
          <a:spcPct val="0"/>
        </a:spcAft>
        <a:defRPr sz="4000" b="1">
          <a:solidFill>
            <a:schemeClr val="accent1"/>
          </a:solidFill>
          <a:latin typeface="Helvetica" pitchFamily="34" charset="0"/>
        </a:defRPr>
      </a:lvl9pPr>
    </p:titleStyle>
    <p:bodyStyle>
      <a:lvl1pPr marL="342900" indent="-342900" algn="l" rtl="0" fontAlgn="base">
        <a:spcBef>
          <a:spcPct val="20000"/>
        </a:spcBef>
        <a:spcAft>
          <a:spcPct val="0"/>
        </a:spcAft>
        <a:buChar char="•"/>
        <a:defRPr sz="2800">
          <a:solidFill>
            <a:srgbClr val="000000"/>
          </a:solidFill>
          <a:latin typeface="+mn-lt"/>
          <a:ea typeface="+mn-ea"/>
          <a:cs typeface="+mn-cs"/>
        </a:defRPr>
      </a:lvl1pPr>
      <a:lvl2pPr marL="742950" indent="-285750" algn="l" rtl="0" fontAlgn="base">
        <a:spcBef>
          <a:spcPct val="20000"/>
        </a:spcBef>
        <a:spcAft>
          <a:spcPct val="0"/>
        </a:spcAft>
        <a:buChar char="–"/>
        <a:defRPr sz="2400">
          <a:solidFill>
            <a:srgbClr val="000000"/>
          </a:solidFill>
          <a:latin typeface="+mn-lt"/>
        </a:defRPr>
      </a:lvl2pPr>
      <a:lvl3pPr marL="1143000" indent="-228600" algn="l" rtl="0" fontAlgn="base">
        <a:spcBef>
          <a:spcPct val="20000"/>
        </a:spcBef>
        <a:spcAft>
          <a:spcPct val="0"/>
        </a:spcAft>
        <a:buClr>
          <a:schemeClr val="accent1"/>
        </a:buClr>
        <a:buFont typeface="ZapfDingbats BT" charset="2"/>
        <a:buChar char="ã"/>
        <a:defRPr sz="2800" b="1">
          <a:solidFill>
            <a:srgbClr val="3333FF"/>
          </a:solidFill>
          <a:latin typeface="+mj-lt"/>
        </a:defRPr>
      </a:lvl3pPr>
      <a:lvl4pPr marL="1600200" indent="-228600" algn="l" rtl="0" fontAlgn="base">
        <a:spcBef>
          <a:spcPct val="20000"/>
        </a:spcBef>
        <a:spcAft>
          <a:spcPct val="0"/>
        </a:spcAft>
        <a:buClr>
          <a:schemeClr val="accent1"/>
        </a:buClr>
        <a:buSzPct val="62000"/>
        <a:buFont typeface="ZapfDingbats BT" charset="2"/>
        <a:buChar char="ã"/>
        <a:defRPr sz="2400" b="1">
          <a:solidFill>
            <a:srgbClr val="3333FF"/>
          </a:solidFill>
          <a:latin typeface="+mj-lt"/>
        </a:defRPr>
      </a:lvl4pPr>
      <a:lvl5pPr marL="2057400" indent="-228600" algn="l" rtl="0" fontAlgn="base">
        <a:spcBef>
          <a:spcPct val="20000"/>
        </a:spcBef>
        <a:spcAft>
          <a:spcPct val="0"/>
        </a:spcAft>
        <a:buClr>
          <a:schemeClr val="accent1"/>
        </a:buClr>
        <a:buFont typeface="ZapfDingbats BT" charset="2"/>
        <a:buChar char="ã"/>
        <a:defRPr sz="2000" b="1">
          <a:solidFill>
            <a:srgbClr val="3333FF"/>
          </a:solidFill>
          <a:latin typeface="+mj-lt"/>
        </a:defRPr>
      </a:lvl5pPr>
      <a:lvl6pPr marL="2514600" indent="-228600" algn="l" rtl="0" fontAlgn="base">
        <a:spcBef>
          <a:spcPct val="20000"/>
        </a:spcBef>
        <a:spcAft>
          <a:spcPct val="0"/>
        </a:spcAft>
        <a:buClr>
          <a:schemeClr val="accent1"/>
        </a:buClr>
        <a:buFont typeface="ZapfDingbats BT" charset="2"/>
        <a:buChar char="ã"/>
        <a:defRPr sz="2000" b="1">
          <a:solidFill>
            <a:srgbClr val="3333FF"/>
          </a:solidFill>
          <a:latin typeface="+mj-lt"/>
        </a:defRPr>
      </a:lvl6pPr>
      <a:lvl7pPr marL="2971800" indent="-228600" algn="l" rtl="0" fontAlgn="base">
        <a:spcBef>
          <a:spcPct val="20000"/>
        </a:spcBef>
        <a:spcAft>
          <a:spcPct val="0"/>
        </a:spcAft>
        <a:buClr>
          <a:schemeClr val="accent1"/>
        </a:buClr>
        <a:buFont typeface="ZapfDingbats BT" charset="2"/>
        <a:buChar char="ã"/>
        <a:defRPr sz="2000" b="1">
          <a:solidFill>
            <a:srgbClr val="3333FF"/>
          </a:solidFill>
          <a:latin typeface="+mj-lt"/>
        </a:defRPr>
      </a:lvl7pPr>
      <a:lvl8pPr marL="3429000" indent="-228600" algn="l" rtl="0" fontAlgn="base">
        <a:spcBef>
          <a:spcPct val="20000"/>
        </a:spcBef>
        <a:spcAft>
          <a:spcPct val="0"/>
        </a:spcAft>
        <a:buClr>
          <a:schemeClr val="accent1"/>
        </a:buClr>
        <a:buFont typeface="ZapfDingbats BT" charset="2"/>
        <a:buChar char="ã"/>
        <a:defRPr sz="2000" b="1">
          <a:solidFill>
            <a:srgbClr val="3333FF"/>
          </a:solidFill>
          <a:latin typeface="+mj-lt"/>
        </a:defRPr>
      </a:lvl8pPr>
      <a:lvl9pPr marL="3886200" indent="-228600" algn="l" rtl="0" fontAlgn="base">
        <a:spcBef>
          <a:spcPct val="20000"/>
        </a:spcBef>
        <a:spcAft>
          <a:spcPct val="0"/>
        </a:spcAft>
        <a:buClr>
          <a:schemeClr val="accent1"/>
        </a:buClr>
        <a:buFont typeface="ZapfDingbats BT" charset="2"/>
        <a:buChar char="ã"/>
        <a:defRPr sz="2000" b="1">
          <a:solidFill>
            <a:srgbClr val="3333FF"/>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corpscpc.noaa.gov/forms/pdfforms/noaaform_56_28a.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Assignmentbranch.CPC@nooa.go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orpscpc.noaa.gov/procedures/pdf/how_to_assignments_final.pdf" TargetMode="External"/><Relationship Id="rId2" Type="http://schemas.openxmlformats.org/officeDocument/2006/relationships/hyperlink" Target="http://www.corpscpc.noaa.gov/procedures/directiv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16.xml"/><Relationship Id="rId5" Type="http://schemas.openxmlformats.org/officeDocument/2006/relationships/slide" Target="slide15.xml"/><Relationship Id="rId4" Type="http://schemas.openxmlformats.org/officeDocument/2006/relationships/slide" Target="slide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6" name="Rectangle 4"/>
          <p:cNvSpPr>
            <a:spLocks noChangeArrowheads="1"/>
          </p:cNvSpPr>
          <p:nvPr/>
        </p:nvSpPr>
        <p:spPr bwMode="auto">
          <a:xfrm>
            <a:off x="685800" y="2133600"/>
            <a:ext cx="7772400" cy="1470025"/>
          </a:xfrm>
          <a:prstGeom prst="rect">
            <a:avLst/>
          </a:prstGeom>
          <a:solidFill>
            <a:srgbClr val="FFFFFF"/>
          </a:solidFill>
          <a:ln w="9525">
            <a:noFill/>
            <a:miter lim="800000"/>
            <a:headEnd/>
            <a:tailEnd/>
          </a:ln>
        </p:spPr>
        <p:txBody>
          <a:bodyPr/>
          <a:lstStyle/>
          <a:p>
            <a:r>
              <a:rPr lang="en-US" dirty="0" smtClean="0">
                <a:latin typeface="+mn-lt"/>
              </a:rPr>
              <a:t>Ask CPC: Assignments </a:t>
            </a:r>
            <a:endParaRPr lang="en-US" dirty="0">
              <a:latin typeface="+mn-lt"/>
            </a:endParaRPr>
          </a:p>
        </p:txBody>
      </p:sp>
      <p:sp>
        <p:nvSpPr>
          <p:cNvPr id="586758" name="Rectangle 6"/>
          <p:cNvSpPr>
            <a:spLocks noChangeArrowheads="1"/>
          </p:cNvSpPr>
          <p:nvPr/>
        </p:nvSpPr>
        <p:spPr bwMode="auto">
          <a:xfrm>
            <a:off x="1295400" y="3886200"/>
            <a:ext cx="6400800" cy="1752600"/>
          </a:xfrm>
          <a:prstGeom prst="rect">
            <a:avLst/>
          </a:prstGeom>
          <a:solidFill>
            <a:srgbClr val="FFFFFF"/>
          </a:solidFill>
          <a:ln w="9525">
            <a:noFill/>
            <a:miter lim="800000"/>
            <a:headEnd/>
            <a:tailEnd/>
          </a:ln>
        </p:spPr>
        <p:txBody>
          <a:bodyPr/>
          <a:lstStyle/>
          <a:p>
            <a:pPr marL="342900" indent="-342900" eaLnBrk="1" hangingPunct="1">
              <a:spcBef>
                <a:spcPct val="20000"/>
              </a:spcBef>
            </a:pPr>
            <a:r>
              <a:rPr lang="en-US" sz="2800" b="0" dirty="0" smtClean="0">
                <a:solidFill>
                  <a:srgbClr val="000000"/>
                </a:solidFill>
                <a:latin typeface="Times New Roman" pitchFamily="18" charset="0"/>
              </a:rPr>
              <a:t>NOAA Corps How To: Assignments</a:t>
            </a:r>
          </a:p>
          <a:p>
            <a:pPr marL="342900" indent="-342900" eaLnBrk="1" hangingPunct="1">
              <a:spcBef>
                <a:spcPct val="20000"/>
              </a:spcBef>
            </a:pPr>
            <a:r>
              <a:rPr lang="en-US" sz="2800" b="0" dirty="0" smtClean="0">
                <a:solidFill>
                  <a:srgbClr val="000000"/>
                </a:solidFill>
                <a:latin typeface="Times New Roman" pitchFamily="18" charset="0"/>
              </a:rPr>
              <a:t>By</a:t>
            </a:r>
          </a:p>
          <a:p>
            <a:pPr marL="342900" indent="-342900" eaLnBrk="1" hangingPunct="1">
              <a:spcBef>
                <a:spcPct val="20000"/>
              </a:spcBef>
            </a:pPr>
            <a:r>
              <a:rPr lang="en-US" sz="2800" b="0" dirty="0" smtClean="0">
                <a:solidFill>
                  <a:srgbClr val="000000"/>
                </a:solidFill>
                <a:latin typeface="Times New Roman" pitchFamily="18" charset="0"/>
              </a:rPr>
              <a:t>LCDR Nathan H. Hancock</a:t>
            </a:r>
            <a:endParaRPr lang="en-US" sz="2800" b="0" dirty="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7" name="Rectangle 5"/>
          <p:cNvSpPr>
            <a:spLocks noGrp="1" noChangeArrowheads="1"/>
          </p:cNvSpPr>
          <p:nvPr>
            <p:ph type="body" idx="1"/>
          </p:nvPr>
        </p:nvSpPr>
        <p:spPr>
          <a:xfrm>
            <a:off x="228600" y="1600200"/>
            <a:ext cx="8686800" cy="4876800"/>
          </a:xfrm>
        </p:spPr>
        <p:txBody>
          <a:bodyPr/>
          <a:lstStyle/>
          <a:p>
            <a:r>
              <a:rPr lang="en-US" sz="3200" dirty="0" smtClean="0"/>
              <a:t>Billet and Billet Description Review</a:t>
            </a:r>
          </a:p>
          <a:p>
            <a:pPr lvl="1"/>
            <a:r>
              <a:rPr lang="en-US" sz="1900" dirty="0" smtClean="0"/>
              <a:t>NOAA Corps is limited to 321 authorized billets between Fixed Shore, Mobile, Sea, and Aviation for all grades</a:t>
            </a:r>
          </a:p>
          <a:p>
            <a:pPr lvl="2"/>
            <a:r>
              <a:rPr lang="en-US" sz="1800" dirty="0" smtClean="0"/>
              <a:t>26-Captain, 45-Commander, 61-Lieutenant Commander, 74-Lieutenant, 58-Lieutenant Junior Grade, 58-Ensign</a:t>
            </a:r>
          </a:p>
          <a:p>
            <a:pPr lvl="1"/>
            <a:r>
              <a:rPr lang="en-US" sz="1900" dirty="0" smtClean="0"/>
              <a:t>Billets and billet descriptions need to be reviewed annually to determine priority of backfill and reflect the duties and responsibilities associated with each of the billets</a:t>
            </a:r>
          </a:p>
          <a:p>
            <a:pPr lvl="1"/>
            <a:r>
              <a:rPr lang="en-US" sz="1900" dirty="0" smtClean="0"/>
              <a:t>Submit an updated billet description if your billet’s duties and responsibilities are realigned or adjusted beyond the scope currently documented</a:t>
            </a:r>
          </a:p>
          <a:p>
            <a:pPr lvl="1"/>
            <a:r>
              <a:rPr lang="en-US" sz="1900" dirty="0" smtClean="0"/>
              <a:t>Transition to the new </a:t>
            </a:r>
            <a:r>
              <a:rPr lang="en-US" sz="1900" dirty="0" smtClean="0">
                <a:hlinkClick r:id="rId2"/>
              </a:rPr>
              <a:t>NOAA Form 56-28a Billet Description</a:t>
            </a:r>
            <a:r>
              <a:rPr lang="en-US" sz="1900" dirty="0" smtClean="0"/>
              <a:t> to provide more detailed information regarding the billet</a:t>
            </a:r>
          </a:p>
          <a:p>
            <a:pPr lvl="1"/>
            <a:r>
              <a:rPr lang="en-US" sz="1900" b="0" dirty="0" smtClean="0"/>
              <a:t>CPC is currently in the proces</a:t>
            </a:r>
            <a:r>
              <a:rPr lang="en-US" sz="1900" dirty="0" smtClean="0"/>
              <a:t>s of reviewing all billet descriptions and posting them on the CPC website in the new billet description format</a:t>
            </a:r>
          </a:p>
        </p:txBody>
      </p:sp>
      <p:sp>
        <p:nvSpPr>
          <p:cNvPr id="5" name="Rectangle 4"/>
          <p:cNvSpPr>
            <a:spLocks noGrp="1" noChangeArrowheads="1"/>
          </p:cNvSpPr>
          <p:nvPr>
            <p:ph type="title"/>
          </p:nvPr>
        </p:nvSpPr>
        <p:spPr bwMode="auto">
          <a:xfrm>
            <a:off x="1524000" y="274638"/>
            <a:ext cx="6096000" cy="1143000"/>
          </a:xfrm>
          <a:noFill/>
          <a:ln>
            <a:miter lim="800000"/>
            <a:headEnd/>
            <a:tailEnd/>
          </a:ln>
        </p:spPr>
        <p:txBody>
          <a:bodyPr vert="horz" wrap="square" lIns="91440" tIns="45720" rIns="91440" bIns="45720" numCol="1" anchor="t" anchorCtr="0" compatLnSpc="1">
            <a:prstTxWarp prst="textNoShape">
              <a:avLst/>
            </a:prstTxWarp>
          </a:bodyPr>
          <a:lstStyle/>
          <a:p>
            <a:r>
              <a:rPr lang="en-US" sz="3600" dirty="0" smtClean="0"/>
              <a:t>Ask CPC: Assignments</a:t>
            </a:r>
            <a:br>
              <a:rPr lang="en-US" sz="3600" dirty="0" smtClean="0"/>
            </a:br>
            <a:r>
              <a:rPr lang="en-US" sz="3000" dirty="0" smtClean="0"/>
              <a:t>The Assignment Process</a:t>
            </a:r>
            <a:endParaRPr lang="en-US" sz="3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6" name="Rectangle 4"/>
          <p:cNvSpPr>
            <a:spLocks noGrp="1" noChangeArrowheads="1"/>
          </p:cNvSpPr>
          <p:nvPr>
            <p:ph type="title"/>
          </p:nvPr>
        </p:nvSpPr>
        <p:spPr bwMode="auto">
          <a:xfrm>
            <a:off x="1524000" y="274638"/>
            <a:ext cx="6096000" cy="1143000"/>
          </a:xfrm>
          <a:noFill/>
          <a:ln>
            <a:miter lim="800000"/>
            <a:headEnd/>
            <a:tailEnd/>
          </a:ln>
        </p:spPr>
        <p:txBody>
          <a:bodyPr vert="horz" wrap="square" lIns="91440" tIns="45720" rIns="91440" bIns="45720" numCol="1" anchor="t" anchorCtr="0" compatLnSpc="1">
            <a:prstTxWarp prst="textNoShape">
              <a:avLst/>
            </a:prstTxWarp>
          </a:bodyPr>
          <a:lstStyle/>
          <a:p>
            <a:r>
              <a:rPr lang="en-US" sz="3600" dirty="0" smtClean="0"/>
              <a:t>Ask CPC: Assignments</a:t>
            </a:r>
            <a:br>
              <a:rPr lang="en-US" sz="3600" dirty="0" smtClean="0"/>
            </a:br>
            <a:r>
              <a:rPr lang="en-US" sz="3600" dirty="0" smtClean="0"/>
              <a:t>Checklist</a:t>
            </a:r>
            <a:endParaRPr lang="en-US" sz="3600" dirty="0"/>
          </a:p>
        </p:txBody>
      </p:sp>
      <p:sp>
        <p:nvSpPr>
          <p:cNvPr id="520197" name="Rectangle 5"/>
          <p:cNvSpPr>
            <a:spLocks noGrp="1" noChangeArrowheads="1"/>
          </p:cNvSpPr>
          <p:nvPr>
            <p:ph type="body" idx="1"/>
          </p:nvPr>
        </p:nvSpPr>
        <p:spPr>
          <a:xfrm>
            <a:off x="228600" y="1600200"/>
            <a:ext cx="8686800" cy="4724400"/>
          </a:xfrm>
        </p:spPr>
        <p:txBody>
          <a:bodyPr/>
          <a:lstStyle/>
          <a:p>
            <a:pPr>
              <a:buFont typeface="Wingdings" pitchFamily="2" charset="2"/>
              <a:buChar char="q"/>
            </a:pPr>
            <a:r>
              <a:rPr lang="en-US" dirty="0" smtClean="0"/>
              <a:t>Update assignment preferences annually</a:t>
            </a:r>
          </a:p>
          <a:p>
            <a:pPr>
              <a:buFont typeface="Wingdings" pitchFamily="2" charset="2"/>
              <a:buChar char="q"/>
            </a:pPr>
            <a:r>
              <a:rPr lang="en-US" b="0" dirty="0" smtClean="0"/>
              <a:t>Contact OCMD for career and assignment counseling</a:t>
            </a:r>
          </a:p>
          <a:p>
            <a:pPr>
              <a:buFont typeface="Wingdings" pitchFamily="2" charset="2"/>
              <a:buChar char="q"/>
            </a:pPr>
            <a:r>
              <a:rPr lang="en-US" dirty="0" smtClean="0"/>
              <a:t>18 months from your scheduled rotation contact the Assignment Coordinator to discuss options</a:t>
            </a:r>
            <a:endParaRPr lang="en-US" b="0" dirty="0" smtClean="0"/>
          </a:p>
          <a:p>
            <a:pPr>
              <a:buFont typeface="Wingdings" pitchFamily="2" charset="2"/>
              <a:buChar char="q"/>
            </a:pPr>
            <a:r>
              <a:rPr lang="en-US" dirty="0" smtClean="0"/>
              <a:t>Coordinate with Chain of Command and Liaisons regarding prospective billets you are interested in</a:t>
            </a:r>
          </a:p>
          <a:p>
            <a:pPr>
              <a:buFont typeface="Wingdings" pitchFamily="2" charset="2"/>
              <a:buChar char="q"/>
            </a:pPr>
            <a:r>
              <a:rPr lang="en-US" dirty="0" smtClean="0"/>
              <a:t>Submit your Travel Request 120 days prior to your planned detachment date</a:t>
            </a:r>
          </a:p>
          <a:p>
            <a:pPr>
              <a:buFont typeface="Wingdings" pitchFamily="2" charset="2"/>
              <a:buChar char="q"/>
            </a:pPr>
            <a:r>
              <a:rPr lang="en-US" dirty="0" smtClean="0"/>
              <a:t>Coordinate PCS through OPMD</a:t>
            </a:r>
          </a:p>
          <a:p>
            <a:pPr>
              <a:buFont typeface="Wingdings" pitchFamily="2" charset="2"/>
              <a:buChar char="q"/>
            </a:pPr>
            <a:endParaRPr lang="en-US" sz="2000" b="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7" name="Rectangle 5"/>
          <p:cNvSpPr>
            <a:spLocks noGrp="1" noChangeArrowheads="1"/>
          </p:cNvSpPr>
          <p:nvPr>
            <p:ph type="body" idx="1"/>
          </p:nvPr>
        </p:nvSpPr>
        <p:spPr/>
        <p:txBody>
          <a:bodyPr/>
          <a:lstStyle/>
          <a:p>
            <a:pPr>
              <a:buFont typeface="Wingdings" pitchFamily="2" charset="2"/>
              <a:buChar char="q"/>
            </a:pPr>
            <a:r>
              <a:rPr lang="en-US" sz="2400" dirty="0" smtClean="0"/>
              <a:t>Officer Career Management Division</a:t>
            </a:r>
          </a:p>
          <a:p>
            <a:pPr lvl="1">
              <a:buFont typeface="Wingdings" pitchFamily="2" charset="2"/>
              <a:buChar char="q"/>
            </a:pPr>
            <a:r>
              <a:rPr lang="en-US" sz="2000" dirty="0" smtClean="0"/>
              <a:t>Career Counseling and Assignment Advice</a:t>
            </a:r>
          </a:p>
          <a:p>
            <a:pPr lvl="2">
              <a:buFont typeface="Wingdings" pitchFamily="2" charset="2"/>
              <a:buChar char="q"/>
            </a:pPr>
            <a:r>
              <a:rPr lang="en-US" sz="2000" dirty="0" smtClean="0">
                <a:latin typeface="+mn-lt"/>
              </a:rPr>
              <a:t>CDR Jon Swallow, Chief OCMD</a:t>
            </a:r>
          </a:p>
          <a:p>
            <a:pPr lvl="3">
              <a:buFont typeface="Wingdings" pitchFamily="2" charset="2"/>
              <a:buChar char="q"/>
            </a:pPr>
            <a:r>
              <a:rPr lang="en-US" sz="1600" dirty="0" smtClean="0">
                <a:latin typeface="+mn-lt"/>
              </a:rPr>
              <a:t>Jon.Swallow@noaa.gov</a:t>
            </a:r>
          </a:p>
          <a:p>
            <a:pPr lvl="1">
              <a:buFont typeface="Wingdings" pitchFamily="2" charset="2"/>
              <a:buChar char="q"/>
            </a:pPr>
            <a:r>
              <a:rPr lang="en-US" sz="2000" dirty="0" smtClean="0"/>
              <a:t>Assignment recommendation and coordination</a:t>
            </a:r>
          </a:p>
          <a:p>
            <a:pPr lvl="2">
              <a:buFont typeface="Wingdings" pitchFamily="2" charset="2"/>
              <a:buChar char="q"/>
            </a:pPr>
            <a:r>
              <a:rPr lang="en-US" sz="2000" dirty="0" smtClean="0">
                <a:latin typeface="+mn-lt"/>
              </a:rPr>
              <a:t>LCDR Nathan Hancock, Assignment Coordinator</a:t>
            </a:r>
          </a:p>
          <a:p>
            <a:pPr lvl="3">
              <a:buFont typeface="Wingdings" pitchFamily="2" charset="2"/>
              <a:buChar char="q"/>
            </a:pPr>
            <a:r>
              <a:rPr lang="en-US" sz="1600" dirty="0" smtClean="0">
                <a:latin typeface="+mn-lt"/>
                <a:hlinkClick r:id="rId2"/>
              </a:rPr>
              <a:t>Assignmentbranch.CPC@nooa.gov</a:t>
            </a:r>
            <a:endParaRPr lang="en-US" sz="1600" dirty="0" smtClean="0">
              <a:latin typeface="+mn-lt"/>
            </a:endParaRPr>
          </a:p>
          <a:p>
            <a:pPr>
              <a:buFont typeface="Wingdings" pitchFamily="2" charset="2"/>
              <a:buChar char="q"/>
            </a:pPr>
            <a:r>
              <a:rPr lang="en-US" sz="2400" dirty="0" smtClean="0">
                <a:latin typeface="+mn-lt"/>
              </a:rPr>
              <a:t>Officer Personnel Management Division</a:t>
            </a:r>
          </a:p>
          <a:p>
            <a:pPr lvl="1">
              <a:buFont typeface="Wingdings" pitchFamily="2" charset="2"/>
              <a:buChar char="q"/>
            </a:pPr>
            <a:r>
              <a:rPr lang="en-US" sz="2000" dirty="0" smtClean="0"/>
              <a:t>Processing Permanent Change of Station Orders</a:t>
            </a:r>
          </a:p>
          <a:p>
            <a:pPr lvl="2">
              <a:buFont typeface="Wingdings" pitchFamily="2" charset="2"/>
              <a:buChar char="q"/>
            </a:pPr>
            <a:r>
              <a:rPr lang="en-US" sz="2000" dirty="0" smtClean="0">
                <a:latin typeface="+mn-lt"/>
              </a:rPr>
              <a:t>Tracey M. Peterson, Human Resources Specialist</a:t>
            </a:r>
          </a:p>
          <a:p>
            <a:pPr lvl="3">
              <a:buFont typeface="Wingdings" pitchFamily="2" charset="2"/>
              <a:buChar char="q"/>
            </a:pPr>
            <a:r>
              <a:rPr lang="en-US" sz="1600" dirty="0" smtClean="0">
                <a:latin typeface="+mn-lt"/>
              </a:rPr>
              <a:t>Tracey.M.Peterson@noaa.gov</a:t>
            </a:r>
          </a:p>
        </p:txBody>
      </p:sp>
      <p:sp>
        <p:nvSpPr>
          <p:cNvPr id="4" name="Rectangle 4"/>
          <p:cNvSpPr txBox="1">
            <a:spLocks noChangeArrowheads="1"/>
          </p:cNvSpPr>
          <p:nvPr/>
        </p:nvSpPr>
        <p:spPr bwMode="auto">
          <a:xfrm>
            <a:off x="1371600" y="228600"/>
            <a:ext cx="6096000" cy="11430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chemeClr val="accent1"/>
                </a:solidFill>
                <a:effectLst/>
                <a:uLnTx/>
                <a:uFillTx/>
                <a:latin typeface="+mj-lt"/>
                <a:ea typeface="+mj-ea"/>
                <a:cs typeface="+mj-cs"/>
              </a:rPr>
              <a:t>Ask CPC: Assignments</a:t>
            </a:r>
            <a:br>
              <a:rPr kumimoji="0" lang="en-US" sz="3600" b="1" i="0" u="none" strike="noStrike" kern="0" cap="none" spc="0" normalizeH="0" baseline="0" noProof="0" dirty="0" smtClean="0">
                <a:ln>
                  <a:noFill/>
                </a:ln>
                <a:solidFill>
                  <a:schemeClr val="accent1"/>
                </a:solidFill>
                <a:effectLst/>
                <a:uLnTx/>
                <a:uFillTx/>
                <a:latin typeface="+mj-lt"/>
                <a:ea typeface="+mj-ea"/>
                <a:cs typeface="+mj-cs"/>
              </a:rPr>
            </a:br>
            <a:r>
              <a:rPr kumimoji="0" lang="en-US" sz="3200" b="1" i="0" u="none" strike="noStrike" kern="0" cap="none" spc="0" normalizeH="0" baseline="0" noProof="0" dirty="0" smtClean="0">
                <a:ln>
                  <a:noFill/>
                </a:ln>
                <a:solidFill>
                  <a:schemeClr val="accent1"/>
                </a:solidFill>
                <a:effectLst/>
                <a:uLnTx/>
                <a:uFillTx/>
                <a:latin typeface="+mj-lt"/>
                <a:ea typeface="+mj-ea"/>
                <a:cs typeface="+mj-cs"/>
              </a:rPr>
              <a:t>Key Points of Contact</a:t>
            </a:r>
            <a:endParaRPr kumimoji="0" lang="en-US" sz="3200" b="1" i="0" u="none" strike="noStrike" kern="0" cap="none" spc="0" normalizeH="0" baseline="0" noProof="0" dirty="0">
              <a:ln>
                <a:noFill/>
              </a:ln>
              <a:solidFill>
                <a:schemeClr val="accent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WordArt 2"/>
          <p:cNvSpPr>
            <a:spLocks noChangeArrowheads="1" noChangeShapeType="1" noTextEdit="1"/>
          </p:cNvSpPr>
          <p:nvPr/>
        </p:nvSpPr>
        <p:spPr bwMode="auto">
          <a:xfrm>
            <a:off x="1143000" y="2759075"/>
            <a:ext cx="7315200" cy="1584325"/>
          </a:xfrm>
          <a:prstGeom prst="rect">
            <a:avLst/>
          </a:prstGeom>
        </p:spPr>
        <p:txBody>
          <a:bodyPr wrap="none" fromWordArt="1">
            <a:prstTxWarp prst="textPlain">
              <a:avLst>
                <a:gd name="adj" fmla="val 50000"/>
              </a:avLst>
            </a:prstTxWarp>
          </a:bodyPr>
          <a:lstStyle/>
          <a:p>
            <a:r>
              <a:rPr lang="en-US" sz="3600" kern="10" dirty="0">
                <a:ln w="19050">
                  <a:solidFill>
                    <a:srgbClr val="99CCFF"/>
                  </a:solidFill>
                  <a:round/>
                  <a:headEnd type="none" w="sm" len="sm"/>
                  <a:tailEnd type="none" w="sm" len="sm"/>
                </a:ln>
                <a:solidFill>
                  <a:srgbClr val="000080"/>
                </a:solidFill>
                <a:effectLst>
                  <a:outerShdw dist="35921" dir="2700000" algn="ctr" rotWithShape="0">
                    <a:srgbClr val="990000"/>
                  </a:outerShdw>
                </a:effectLst>
                <a:latin typeface="Impact"/>
              </a:rPr>
              <a:t>Questions?</a:t>
            </a:r>
          </a:p>
        </p:txBody>
      </p:sp>
      <p:sp>
        <p:nvSpPr>
          <p:cNvPr id="3" name="Rectangle 4"/>
          <p:cNvSpPr>
            <a:spLocks noGrp="1" noChangeArrowheads="1"/>
          </p:cNvSpPr>
          <p:nvPr>
            <p:ph type="title"/>
          </p:nvPr>
        </p:nvSpPr>
        <p:spPr bwMode="auto">
          <a:xfrm>
            <a:off x="1524000" y="427038"/>
            <a:ext cx="6096000" cy="868362"/>
          </a:xfrm>
          <a:noFill/>
          <a:ln>
            <a:miter lim="800000"/>
            <a:headEnd/>
            <a:tailEnd/>
          </a:ln>
        </p:spPr>
        <p:txBody>
          <a:bodyPr vert="horz" wrap="square" lIns="91440" tIns="45720" rIns="91440" bIns="45720" numCol="1" anchor="t" anchorCtr="0" compatLnSpc="1">
            <a:prstTxWarp prst="textNoShape">
              <a:avLst/>
            </a:prstTxWarp>
          </a:bodyPr>
          <a:lstStyle/>
          <a:p>
            <a:r>
              <a:rPr lang="en-US" sz="3600" dirty="0" smtClean="0"/>
              <a:t>Ask CPC: Assignments</a:t>
            </a:r>
            <a:endParaRPr lang="en-US" sz="36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7" name="Rectangle 5"/>
          <p:cNvSpPr>
            <a:spLocks noGrp="1" noChangeArrowheads="1"/>
          </p:cNvSpPr>
          <p:nvPr>
            <p:ph type="body" idx="1"/>
          </p:nvPr>
        </p:nvSpPr>
        <p:spPr>
          <a:xfrm>
            <a:off x="228600" y="1600200"/>
            <a:ext cx="8686800" cy="4876800"/>
          </a:xfrm>
        </p:spPr>
        <p:txBody>
          <a:bodyPr/>
          <a:lstStyle/>
          <a:p>
            <a:r>
              <a:rPr lang="en-US" sz="3000" dirty="0" smtClean="0"/>
              <a:t>Role of the Chain of Command</a:t>
            </a:r>
          </a:p>
          <a:p>
            <a:pPr lvl="1"/>
            <a:r>
              <a:rPr lang="en-US" sz="2200" dirty="0" smtClean="0"/>
              <a:t>First line of assignment advice and guidance</a:t>
            </a:r>
          </a:p>
          <a:p>
            <a:pPr lvl="1"/>
            <a:r>
              <a:rPr lang="en-US" sz="2200" dirty="0" smtClean="0"/>
              <a:t>Serves as the principle source of information dissemination</a:t>
            </a:r>
          </a:p>
          <a:p>
            <a:pPr lvl="1"/>
            <a:r>
              <a:rPr lang="en-US" sz="2200" dirty="0" smtClean="0"/>
              <a:t>Communicates special circumstances with the billets under their purview</a:t>
            </a:r>
          </a:p>
          <a:p>
            <a:r>
              <a:rPr lang="en-US" sz="3000" dirty="0" smtClean="0"/>
              <a:t>Role of the Liaisons and Center CO’s</a:t>
            </a:r>
          </a:p>
          <a:p>
            <a:pPr lvl="1"/>
            <a:r>
              <a:rPr lang="en-US" sz="2200" dirty="0" smtClean="0"/>
              <a:t>Critical link in the officers’ chain of command within each of the assignments</a:t>
            </a:r>
          </a:p>
          <a:p>
            <a:pPr lvl="1"/>
            <a:r>
              <a:rPr lang="en-US" sz="2200" dirty="0" smtClean="0"/>
              <a:t>Manage billets and assignments in accordance with priorities within each of the Line Offices/Commands they represent</a:t>
            </a:r>
          </a:p>
          <a:p>
            <a:pPr lvl="1"/>
            <a:r>
              <a:rPr lang="en-US" sz="2200" dirty="0" smtClean="0"/>
              <a:t>Serve as voting members of the OAB and recommend assignments</a:t>
            </a:r>
          </a:p>
        </p:txBody>
      </p:sp>
      <p:sp>
        <p:nvSpPr>
          <p:cNvPr id="5" name="Rectangle 4"/>
          <p:cNvSpPr>
            <a:spLocks noGrp="1" noChangeArrowheads="1"/>
          </p:cNvSpPr>
          <p:nvPr>
            <p:ph type="title"/>
          </p:nvPr>
        </p:nvSpPr>
        <p:spPr bwMode="auto">
          <a:xfrm>
            <a:off x="1524000" y="274638"/>
            <a:ext cx="6096000" cy="1143000"/>
          </a:xfrm>
          <a:noFill/>
          <a:ln>
            <a:miter lim="800000"/>
            <a:headEnd/>
            <a:tailEnd/>
          </a:ln>
        </p:spPr>
        <p:txBody>
          <a:bodyPr vert="horz" wrap="square" lIns="91440" tIns="45720" rIns="91440" bIns="45720" numCol="1" anchor="t" anchorCtr="0" compatLnSpc="1">
            <a:prstTxWarp prst="textNoShape">
              <a:avLst/>
            </a:prstTxWarp>
          </a:bodyPr>
          <a:lstStyle/>
          <a:p>
            <a:r>
              <a:rPr lang="en-US" sz="3600" dirty="0" smtClean="0"/>
              <a:t>Ask CPC: Assignments</a:t>
            </a:r>
            <a:br>
              <a:rPr lang="en-US" sz="3600" dirty="0" smtClean="0"/>
            </a:br>
            <a:r>
              <a:rPr lang="en-US" sz="3000" dirty="0" smtClean="0"/>
              <a:t>Supporting Slides</a:t>
            </a:r>
            <a:endParaRPr lang="en-US" sz="3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7" name="Rectangle 5"/>
          <p:cNvSpPr>
            <a:spLocks noGrp="1" noChangeArrowheads="1"/>
          </p:cNvSpPr>
          <p:nvPr>
            <p:ph type="body" idx="1"/>
          </p:nvPr>
        </p:nvSpPr>
        <p:spPr>
          <a:xfrm>
            <a:off x="228600" y="1600200"/>
            <a:ext cx="8686800" cy="4876800"/>
          </a:xfrm>
        </p:spPr>
        <p:txBody>
          <a:bodyPr/>
          <a:lstStyle/>
          <a:p>
            <a:r>
              <a:rPr lang="en-US" sz="3000" dirty="0" smtClean="0"/>
              <a:t>Role of CPC</a:t>
            </a:r>
          </a:p>
          <a:p>
            <a:pPr lvl="1"/>
            <a:r>
              <a:rPr lang="en-US" sz="2200" dirty="0" smtClean="0"/>
              <a:t>Reports to the Director on personnel matters concerning the NOAA Corps at all levels of command and in every line office</a:t>
            </a:r>
          </a:p>
          <a:p>
            <a:pPr lvl="1"/>
            <a:r>
              <a:rPr lang="en-US" sz="2200" dirty="0" smtClean="0"/>
              <a:t>Coordinates between the lines and commands to implement priorities as established by the Director</a:t>
            </a:r>
          </a:p>
          <a:p>
            <a:r>
              <a:rPr lang="en-US" sz="3000" dirty="0" smtClean="0"/>
              <a:t>Role of the Director</a:t>
            </a:r>
          </a:p>
          <a:p>
            <a:pPr lvl="1"/>
            <a:r>
              <a:rPr lang="en-US" sz="2200" dirty="0" smtClean="0"/>
              <a:t>Responsible for all NOAA Corps Officers and every billet to which they are assigned</a:t>
            </a:r>
          </a:p>
          <a:p>
            <a:pPr lvl="1"/>
            <a:r>
              <a:rPr lang="en-US" sz="2200" dirty="0" smtClean="0"/>
              <a:t>Reviews and approves/disapproves all NOAA Corps Billets</a:t>
            </a:r>
          </a:p>
          <a:p>
            <a:pPr lvl="1"/>
            <a:r>
              <a:rPr lang="en-US" sz="2200" dirty="0" smtClean="0"/>
              <a:t>Is the approval authority on recommended assignments</a:t>
            </a:r>
          </a:p>
        </p:txBody>
      </p:sp>
      <p:sp>
        <p:nvSpPr>
          <p:cNvPr id="5" name="Rectangle 4"/>
          <p:cNvSpPr>
            <a:spLocks noGrp="1" noChangeArrowheads="1"/>
          </p:cNvSpPr>
          <p:nvPr>
            <p:ph type="title"/>
          </p:nvPr>
        </p:nvSpPr>
        <p:spPr bwMode="auto">
          <a:xfrm>
            <a:off x="1524000" y="274638"/>
            <a:ext cx="6096000" cy="1143000"/>
          </a:xfrm>
          <a:noFill/>
          <a:ln>
            <a:miter lim="800000"/>
            <a:headEnd/>
            <a:tailEnd/>
          </a:ln>
        </p:spPr>
        <p:txBody>
          <a:bodyPr vert="horz" wrap="square" lIns="91440" tIns="45720" rIns="91440" bIns="45720" numCol="1" anchor="t" anchorCtr="0" compatLnSpc="1">
            <a:prstTxWarp prst="textNoShape">
              <a:avLst/>
            </a:prstTxWarp>
          </a:bodyPr>
          <a:lstStyle/>
          <a:p>
            <a:r>
              <a:rPr lang="en-US" sz="3600" dirty="0" smtClean="0"/>
              <a:t>Ask CPC: Assignments</a:t>
            </a:r>
            <a:br>
              <a:rPr lang="en-US" sz="3600" dirty="0" smtClean="0"/>
            </a:br>
            <a:r>
              <a:rPr lang="en-US" sz="3000" dirty="0" smtClean="0"/>
              <a:t>Supporting Slides</a:t>
            </a:r>
            <a:endParaRPr lang="en-US" sz="3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7" name="Rectangle 5"/>
          <p:cNvSpPr>
            <a:spLocks noGrp="1" noChangeArrowheads="1"/>
          </p:cNvSpPr>
          <p:nvPr>
            <p:ph type="body" idx="1"/>
          </p:nvPr>
        </p:nvSpPr>
        <p:spPr>
          <a:xfrm>
            <a:off x="228600" y="1524000"/>
            <a:ext cx="8686800" cy="4876800"/>
          </a:xfrm>
        </p:spPr>
        <p:txBody>
          <a:bodyPr/>
          <a:lstStyle/>
          <a:p>
            <a:r>
              <a:rPr lang="en-US" sz="3000" dirty="0" smtClean="0"/>
              <a:t>When and how you are considered for an assignment</a:t>
            </a:r>
          </a:p>
          <a:p>
            <a:pPr lvl="1"/>
            <a:r>
              <a:rPr lang="en-US" sz="1900" dirty="0" smtClean="0"/>
              <a:t>The standard planning window is 18 months from reassignment</a:t>
            </a:r>
          </a:p>
          <a:p>
            <a:pPr lvl="1"/>
            <a:r>
              <a:rPr lang="en-US" sz="1900" dirty="0" smtClean="0"/>
              <a:t>Assignment options are refined at 12 months</a:t>
            </a:r>
          </a:p>
          <a:p>
            <a:pPr lvl="1"/>
            <a:r>
              <a:rPr lang="en-US" sz="1900" dirty="0" smtClean="0"/>
              <a:t>If there is a short notice need everyone is looked at regardless of timing; billet preferences play a key role in this process</a:t>
            </a:r>
          </a:p>
          <a:p>
            <a:pPr lvl="1"/>
            <a:r>
              <a:rPr lang="en-US" sz="1900" dirty="0" smtClean="0"/>
              <a:t>Options are presented to the Lines and Commands where the list is vetted against impacts; once viable options are identified the Liaisons inform them of their consideration for a certain billet</a:t>
            </a:r>
          </a:p>
          <a:p>
            <a:r>
              <a:rPr lang="en-US" sz="2600" dirty="0" smtClean="0"/>
              <a:t>What is the Command Advisory Working Group (CAWG)</a:t>
            </a:r>
          </a:p>
          <a:p>
            <a:pPr lvl="1"/>
            <a:r>
              <a:rPr lang="en-US" sz="1900" dirty="0" smtClean="0"/>
              <a:t>The CAWG is a working group composed of the programs who have a habitual relationship with the vessels and the Center CO’s</a:t>
            </a:r>
          </a:p>
          <a:p>
            <a:pPr lvl="1"/>
            <a:r>
              <a:rPr lang="en-US" sz="1900" dirty="0" smtClean="0"/>
              <a:t>The purpose of the CAWG is to present long range planning alternatives to the OAB in order to bridge the Bubble now at the XO and CO levels within the fleet</a:t>
            </a:r>
          </a:p>
        </p:txBody>
      </p:sp>
      <p:sp>
        <p:nvSpPr>
          <p:cNvPr id="5" name="Rectangle 4"/>
          <p:cNvSpPr>
            <a:spLocks noGrp="1" noChangeArrowheads="1"/>
          </p:cNvSpPr>
          <p:nvPr>
            <p:ph type="title"/>
          </p:nvPr>
        </p:nvSpPr>
        <p:spPr bwMode="auto">
          <a:xfrm>
            <a:off x="1524000" y="274638"/>
            <a:ext cx="6096000" cy="1143000"/>
          </a:xfrm>
          <a:noFill/>
          <a:ln>
            <a:miter lim="800000"/>
            <a:headEnd/>
            <a:tailEnd/>
          </a:ln>
        </p:spPr>
        <p:txBody>
          <a:bodyPr vert="horz" wrap="square" lIns="91440" tIns="45720" rIns="91440" bIns="45720" numCol="1" anchor="t" anchorCtr="0" compatLnSpc="1">
            <a:prstTxWarp prst="textNoShape">
              <a:avLst/>
            </a:prstTxWarp>
          </a:bodyPr>
          <a:lstStyle/>
          <a:p>
            <a:r>
              <a:rPr lang="en-US" sz="3600" dirty="0" smtClean="0"/>
              <a:t>Ask CPC: Assignments</a:t>
            </a:r>
            <a:br>
              <a:rPr lang="en-US" sz="3600" dirty="0" smtClean="0"/>
            </a:br>
            <a:r>
              <a:rPr lang="en-US" sz="3000" dirty="0" smtClean="0"/>
              <a:t>Supporting Slides</a:t>
            </a:r>
            <a:endParaRPr lang="en-US" sz="3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7" name="Rectangle 5"/>
          <p:cNvSpPr>
            <a:spLocks noGrp="1" noChangeArrowheads="1"/>
          </p:cNvSpPr>
          <p:nvPr>
            <p:ph type="body" idx="1"/>
          </p:nvPr>
        </p:nvSpPr>
        <p:spPr/>
        <p:txBody>
          <a:bodyPr/>
          <a:lstStyle/>
          <a:p>
            <a:r>
              <a:rPr lang="en-US" sz="3200" dirty="0" smtClean="0"/>
              <a:t>References</a:t>
            </a:r>
          </a:p>
          <a:p>
            <a:pPr lvl="1"/>
            <a:r>
              <a:rPr lang="en-US" dirty="0" smtClean="0">
                <a:solidFill>
                  <a:schemeClr val="tx1"/>
                </a:solidFill>
                <a:hlinkClick r:id="rId2"/>
              </a:rPr>
              <a:t>NCD Chapter 5</a:t>
            </a:r>
            <a:endParaRPr lang="en-US" dirty="0" smtClean="0">
              <a:solidFill>
                <a:schemeClr val="tx1"/>
              </a:solidFill>
            </a:endParaRPr>
          </a:p>
          <a:p>
            <a:pPr lvl="1"/>
            <a:r>
              <a:rPr lang="en-US" dirty="0" smtClean="0">
                <a:solidFill>
                  <a:schemeClr val="tx1"/>
                </a:solidFill>
                <a:hlinkClick r:id="rId2"/>
              </a:rPr>
              <a:t>NCD Chapter 10</a:t>
            </a:r>
            <a:endParaRPr lang="en-US" dirty="0" smtClean="0">
              <a:solidFill>
                <a:schemeClr val="tx1"/>
              </a:solidFill>
            </a:endParaRPr>
          </a:p>
          <a:p>
            <a:pPr lvl="1"/>
            <a:r>
              <a:rPr lang="en-US" dirty="0" smtClean="0">
                <a:solidFill>
                  <a:schemeClr val="tx1"/>
                </a:solidFill>
                <a:hlinkClick r:id="rId2"/>
              </a:rPr>
              <a:t>Leadership Development Framework</a:t>
            </a:r>
            <a:endParaRPr lang="en-US" dirty="0" smtClean="0">
              <a:solidFill>
                <a:schemeClr val="tx1"/>
              </a:solidFill>
            </a:endParaRPr>
          </a:p>
          <a:p>
            <a:pPr lvl="1"/>
            <a:r>
              <a:rPr lang="en-US" dirty="0" smtClean="0">
                <a:solidFill>
                  <a:schemeClr val="tx1"/>
                </a:solidFill>
                <a:hlinkClick r:id="rId3"/>
              </a:rPr>
              <a:t>How To: Assignments</a:t>
            </a:r>
            <a:endParaRPr lang="en-US" dirty="0" smtClean="0">
              <a:solidFill>
                <a:schemeClr val="tx1"/>
              </a:solidFill>
            </a:endParaRPr>
          </a:p>
          <a:p>
            <a:pPr>
              <a:buFontTx/>
              <a:buNone/>
            </a:pPr>
            <a:endParaRPr lang="en-US" sz="3200" dirty="0" smtClean="0">
              <a:solidFill>
                <a:schemeClr val="tx1"/>
              </a:solidFill>
            </a:endParaRPr>
          </a:p>
          <a:p>
            <a:pPr>
              <a:buFontTx/>
              <a:buNone/>
            </a:pPr>
            <a:endParaRPr lang="en-US" sz="2000" b="0" dirty="0" smtClean="0">
              <a:solidFill>
                <a:schemeClr val="tx1"/>
              </a:solidFill>
              <a:latin typeface="+mn-lt"/>
            </a:endParaRPr>
          </a:p>
          <a:p>
            <a:pPr lvl="1">
              <a:buFontTx/>
              <a:buNone/>
            </a:pPr>
            <a:endParaRPr lang="en-US" sz="2800" dirty="0"/>
          </a:p>
        </p:txBody>
      </p:sp>
      <p:sp>
        <p:nvSpPr>
          <p:cNvPr id="5" name="Rectangle 4"/>
          <p:cNvSpPr>
            <a:spLocks noGrp="1" noChangeArrowheads="1"/>
          </p:cNvSpPr>
          <p:nvPr>
            <p:ph type="title"/>
          </p:nvPr>
        </p:nvSpPr>
        <p:spPr bwMode="auto">
          <a:xfrm>
            <a:off x="1524000" y="274638"/>
            <a:ext cx="6096000" cy="1143000"/>
          </a:xfrm>
          <a:noFill/>
          <a:ln>
            <a:miter lim="800000"/>
            <a:headEnd/>
            <a:tailEnd/>
          </a:ln>
        </p:spPr>
        <p:txBody>
          <a:bodyPr vert="horz" wrap="square" lIns="91440" tIns="45720" rIns="91440" bIns="45720" numCol="1" anchor="t" anchorCtr="0" compatLnSpc="1">
            <a:prstTxWarp prst="textNoShape">
              <a:avLst/>
            </a:prstTxWarp>
          </a:bodyPr>
          <a:lstStyle/>
          <a:p>
            <a:r>
              <a:rPr lang="en-US" sz="3600" dirty="0" smtClean="0"/>
              <a:t>Ask CPC: Assignments</a:t>
            </a:r>
            <a:br>
              <a:rPr lang="en-US" sz="3600" dirty="0" smtClean="0"/>
            </a:br>
            <a:r>
              <a:rPr lang="en-US" sz="3000" dirty="0" smtClean="0"/>
              <a:t>The Assignment Process</a:t>
            </a:r>
            <a:endParaRPr lang="en-US" sz="3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6" name="Rectangle 4"/>
          <p:cNvSpPr>
            <a:spLocks noGrp="1" noChangeArrowheads="1"/>
          </p:cNvSpPr>
          <p:nvPr>
            <p:ph type="title"/>
          </p:nvPr>
        </p:nvSpPr>
        <p:spPr bwMode="auto">
          <a:xfrm>
            <a:off x="1524000" y="274638"/>
            <a:ext cx="6096000" cy="1143000"/>
          </a:xfrm>
          <a:noFill/>
          <a:ln>
            <a:miter lim="800000"/>
            <a:headEnd/>
            <a:tailEnd/>
          </a:ln>
        </p:spPr>
        <p:txBody>
          <a:bodyPr vert="horz" wrap="square" lIns="91440" tIns="45720" rIns="91440" bIns="45720" numCol="1" anchor="t" anchorCtr="0" compatLnSpc="1">
            <a:prstTxWarp prst="textNoShape">
              <a:avLst/>
            </a:prstTxWarp>
          </a:bodyPr>
          <a:lstStyle/>
          <a:p>
            <a:r>
              <a:rPr lang="en-US" sz="3600" dirty="0" smtClean="0"/>
              <a:t>Ask CPC: Assignments</a:t>
            </a:r>
            <a:br>
              <a:rPr lang="en-US" sz="3600" dirty="0" smtClean="0"/>
            </a:br>
            <a:r>
              <a:rPr lang="en-US" sz="3000" dirty="0" smtClean="0"/>
              <a:t>The Assignment Process</a:t>
            </a:r>
            <a:endParaRPr lang="en-US" sz="3000" dirty="0"/>
          </a:p>
        </p:txBody>
      </p:sp>
      <p:sp>
        <p:nvSpPr>
          <p:cNvPr id="520197" name="Rectangle 5"/>
          <p:cNvSpPr>
            <a:spLocks noGrp="1" noChangeArrowheads="1"/>
          </p:cNvSpPr>
          <p:nvPr>
            <p:ph type="body" idx="1"/>
          </p:nvPr>
        </p:nvSpPr>
        <p:spPr>
          <a:xfrm>
            <a:off x="304800" y="1676400"/>
            <a:ext cx="8534400" cy="4648200"/>
          </a:xfrm>
        </p:spPr>
        <p:txBody>
          <a:bodyPr/>
          <a:lstStyle/>
          <a:p>
            <a:r>
              <a:rPr lang="en-US" sz="3200" dirty="0" smtClean="0"/>
              <a:t>Who is involved in this multi-echelon process?</a:t>
            </a:r>
          </a:p>
          <a:p>
            <a:pPr lvl="1"/>
            <a:r>
              <a:rPr lang="en-US" dirty="0" smtClean="0">
                <a:solidFill>
                  <a:schemeClr val="tx1"/>
                </a:solidFill>
                <a:hlinkClick r:id="rId3" action="ppaction://hlinksldjump"/>
              </a:rPr>
              <a:t>Individual Officer</a:t>
            </a:r>
            <a:endParaRPr lang="en-US" dirty="0" smtClean="0">
              <a:solidFill>
                <a:schemeClr val="tx1"/>
              </a:solidFill>
            </a:endParaRPr>
          </a:p>
          <a:p>
            <a:pPr lvl="1"/>
            <a:r>
              <a:rPr lang="en-US" dirty="0" smtClean="0">
                <a:solidFill>
                  <a:schemeClr val="tx1"/>
                </a:solidFill>
                <a:hlinkClick r:id="rId4" action="ppaction://hlinksldjump"/>
              </a:rPr>
              <a:t>Chains of Command</a:t>
            </a:r>
          </a:p>
          <a:p>
            <a:pPr lvl="1"/>
            <a:r>
              <a:rPr lang="en-US" dirty="0" smtClean="0">
                <a:solidFill>
                  <a:schemeClr val="tx1"/>
                </a:solidFill>
                <a:hlinkClick r:id="rId4" action="ppaction://hlinksldjump"/>
              </a:rPr>
              <a:t>Liaisons for each of the Line Offices</a:t>
            </a:r>
          </a:p>
          <a:p>
            <a:pPr lvl="1"/>
            <a:r>
              <a:rPr lang="en-US" dirty="0" smtClean="0">
                <a:solidFill>
                  <a:schemeClr val="tx1"/>
                </a:solidFill>
                <a:hlinkClick r:id="rId4" action="ppaction://hlinksldjump"/>
              </a:rPr>
              <a:t>Commanding Officers for the Operations Centers</a:t>
            </a:r>
            <a:endParaRPr lang="en-US" dirty="0" smtClean="0">
              <a:solidFill>
                <a:schemeClr val="tx1"/>
              </a:solidFill>
            </a:endParaRPr>
          </a:p>
          <a:p>
            <a:pPr lvl="1"/>
            <a:r>
              <a:rPr lang="en-US" dirty="0" smtClean="0">
                <a:solidFill>
                  <a:schemeClr val="tx1"/>
                </a:solidFill>
                <a:hlinkClick r:id="rId5" action="ppaction://hlinksldjump"/>
              </a:rPr>
              <a:t>CPC</a:t>
            </a:r>
          </a:p>
          <a:p>
            <a:pPr lvl="1"/>
            <a:r>
              <a:rPr lang="en-US" dirty="0" smtClean="0">
                <a:solidFill>
                  <a:schemeClr val="tx1"/>
                </a:solidFill>
                <a:hlinkClick r:id="rId5" action="ppaction://hlinksldjump"/>
              </a:rPr>
              <a:t>Director, NOAA Corps (Director)</a:t>
            </a:r>
            <a:endParaRPr lang="en-US" dirty="0" smtClean="0">
              <a:solidFill>
                <a:schemeClr val="tx1"/>
              </a:solidFill>
            </a:endParaRPr>
          </a:p>
          <a:p>
            <a:r>
              <a:rPr lang="en-US" sz="3200" dirty="0" smtClean="0">
                <a:solidFill>
                  <a:schemeClr val="tx1"/>
                </a:solidFill>
              </a:rPr>
              <a:t>When are you considered?</a:t>
            </a:r>
          </a:p>
          <a:p>
            <a:pPr lvl="1"/>
            <a:r>
              <a:rPr lang="en-US" dirty="0" smtClean="0">
                <a:solidFill>
                  <a:schemeClr val="tx1"/>
                </a:solidFill>
                <a:hlinkClick r:id="rId6" action="ppaction://hlinksldjump"/>
              </a:rPr>
              <a:t>Primary look at &lt; 18 months remaining in current assignment</a:t>
            </a:r>
          </a:p>
          <a:p>
            <a:pPr lvl="1"/>
            <a:r>
              <a:rPr lang="en-US" dirty="0" smtClean="0">
                <a:solidFill>
                  <a:schemeClr val="tx1"/>
                </a:solidFill>
                <a:hlinkClick r:id="rId6" action="ppaction://hlinksldjump"/>
              </a:rPr>
              <a:t>At any time based on service needs</a:t>
            </a:r>
            <a:endParaRPr lang="en-US" dirty="0" smtClean="0">
              <a:solidFill>
                <a:schemeClr val="tx1"/>
              </a:solidFill>
            </a:endParaRPr>
          </a:p>
          <a:p>
            <a:pPr>
              <a:buFontTx/>
              <a:buNone/>
            </a:pPr>
            <a:endParaRPr lang="en-US" sz="3200" dirty="0" smtClean="0">
              <a:solidFill>
                <a:schemeClr val="tx1"/>
              </a:solidFill>
            </a:endParaRPr>
          </a:p>
          <a:p>
            <a:pPr>
              <a:buFontTx/>
              <a:buNone/>
            </a:pPr>
            <a:endParaRPr lang="en-US" sz="2000" b="0" dirty="0" smtClean="0">
              <a:solidFill>
                <a:schemeClr val="tx1"/>
              </a:solidFill>
              <a:latin typeface="+mn-lt"/>
            </a:endParaRPr>
          </a:p>
          <a:p>
            <a:pPr lvl="1">
              <a:buFontTx/>
              <a:buNone/>
            </a:pP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7" name="Rectangle 5"/>
          <p:cNvSpPr>
            <a:spLocks noGrp="1" noChangeArrowheads="1"/>
          </p:cNvSpPr>
          <p:nvPr>
            <p:ph type="body" idx="1"/>
          </p:nvPr>
        </p:nvSpPr>
        <p:spPr>
          <a:xfrm>
            <a:off x="457200" y="1600200"/>
            <a:ext cx="8077200" cy="4648200"/>
          </a:xfrm>
        </p:spPr>
        <p:txBody>
          <a:bodyPr/>
          <a:lstStyle/>
          <a:p>
            <a:r>
              <a:rPr lang="en-US" sz="3200" dirty="0" smtClean="0"/>
              <a:t>Primary Goals of the Assignment Process</a:t>
            </a:r>
          </a:p>
          <a:p>
            <a:pPr lvl="1"/>
            <a:r>
              <a:rPr lang="en-US" dirty="0" smtClean="0"/>
              <a:t>Meet the needs of the service (priority to the fleet)</a:t>
            </a:r>
          </a:p>
          <a:p>
            <a:pPr lvl="1"/>
            <a:r>
              <a:rPr lang="en-US" dirty="0" smtClean="0"/>
              <a:t>Develop officers in accordance with Leadership Development Framework</a:t>
            </a:r>
          </a:p>
          <a:p>
            <a:pPr lvl="1"/>
            <a:r>
              <a:rPr lang="en-US" dirty="0" smtClean="0"/>
              <a:t>Consider preferences to ensure the right officer in the right billet</a:t>
            </a:r>
          </a:p>
          <a:p>
            <a:r>
              <a:rPr lang="en-US" sz="3600" dirty="0" smtClean="0">
                <a:solidFill>
                  <a:schemeClr val="tx1"/>
                </a:solidFill>
              </a:rPr>
              <a:t>Additional Goals</a:t>
            </a:r>
          </a:p>
          <a:p>
            <a:pPr lvl="1"/>
            <a:r>
              <a:rPr lang="en-US" dirty="0" smtClean="0">
                <a:solidFill>
                  <a:schemeClr val="tx1"/>
                </a:solidFill>
              </a:rPr>
              <a:t>Accurately project personnel needs, training schedules, and resource requirements</a:t>
            </a:r>
          </a:p>
          <a:p>
            <a:pPr lvl="1"/>
            <a:r>
              <a:rPr lang="en-US" dirty="0" smtClean="0">
                <a:solidFill>
                  <a:schemeClr val="tx1"/>
                </a:solidFill>
              </a:rPr>
              <a:t>Provide the officer with planning horizon for coming PCS</a:t>
            </a:r>
          </a:p>
          <a:p>
            <a:pPr lvl="1"/>
            <a:endParaRPr lang="en-US" sz="3200" dirty="0" smtClean="0">
              <a:solidFill>
                <a:schemeClr val="tx1"/>
              </a:solidFill>
            </a:endParaRPr>
          </a:p>
          <a:p>
            <a:pPr>
              <a:buFontTx/>
              <a:buNone/>
            </a:pPr>
            <a:endParaRPr lang="en-US" sz="2000" b="0" dirty="0" smtClean="0">
              <a:solidFill>
                <a:schemeClr val="tx1"/>
              </a:solidFill>
              <a:latin typeface="+mn-lt"/>
            </a:endParaRPr>
          </a:p>
          <a:p>
            <a:pPr lvl="1">
              <a:buFontTx/>
              <a:buNone/>
            </a:pPr>
            <a:endParaRPr lang="en-US" sz="2800" dirty="0"/>
          </a:p>
        </p:txBody>
      </p:sp>
      <p:sp>
        <p:nvSpPr>
          <p:cNvPr id="5" name="Rectangle 4"/>
          <p:cNvSpPr>
            <a:spLocks noGrp="1" noChangeArrowheads="1"/>
          </p:cNvSpPr>
          <p:nvPr>
            <p:ph type="title"/>
          </p:nvPr>
        </p:nvSpPr>
        <p:spPr bwMode="auto">
          <a:xfrm>
            <a:off x="1524000" y="274638"/>
            <a:ext cx="6096000" cy="1143000"/>
          </a:xfrm>
          <a:noFill/>
          <a:ln>
            <a:miter lim="800000"/>
            <a:headEnd/>
            <a:tailEnd/>
          </a:ln>
        </p:spPr>
        <p:txBody>
          <a:bodyPr vert="horz" wrap="square" lIns="91440" tIns="45720" rIns="91440" bIns="45720" numCol="1" anchor="t" anchorCtr="0" compatLnSpc="1">
            <a:prstTxWarp prst="textNoShape">
              <a:avLst/>
            </a:prstTxWarp>
          </a:bodyPr>
          <a:lstStyle/>
          <a:p>
            <a:r>
              <a:rPr lang="en-US" sz="3600" dirty="0" smtClean="0"/>
              <a:t>Ask CPC: Assignments</a:t>
            </a:r>
            <a:br>
              <a:rPr lang="en-US" sz="3600" dirty="0" smtClean="0"/>
            </a:br>
            <a:r>
              <a:rPr lang="en-US" sz="3000" dirty="0" smtClean="0"/>
              <a:t>The Assignment Process</a:t>
            </a:r>
            <a:endParaRPr lang="en-US" sz="3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7" name="Rectangle 5"/>
          <p:cNvSpPr>
            <a:spLocks noGrp="1" noChangeArrowheads="1"/>
          </p:cNvSpPr>
          <p:nvPr>
            <p:ph type="body" idx="1"/>
          </p:nvPr>
        </p:nvSpPr>
        <p:spPr>
          <a:xfrm>
            <a:off x="228600" y="1600200"/>
            <a:ext cx="8686800" cy="4648200"/>
          </a:xfrm>
        </p:spPr>
        <p:txBody>
          <a:bodyPr/>
          <a:lstStyle/>
          <a:p>
            <a:r>
              <a:rPr lang="en-US" sz="3200" dirty="0" smtClean="0"/>
              <a:t>What is the Assignment Coordinator’s Role?</a:t>
            </a:r>
          </a:p>
          <a:p>
            <a:pPr lvl="1"/>
            <a:r>
              <a:rPr lang="en-US" dirty="0" smtClean="0"/>
              <a:t>Conduct strategic planning to provide accurate list of candidates for coming assignments</a:t>
            </a:r>
          </a:p>
          <a:p>
            <a:pPr lvl="1"/>
            <a:r>
              <a:rPr lang="en-US" dirty="0" smtClean="0"/>
              <a:t>Advise Liaisons of impacts associated with each option</a:t>
            </a:r>
          </a:p>
          <a:p>
            <a:pPr lvl="1"/>
            <a:r>
              <a:rPr lang="en-US" dirty="0" smtClean="0"/>
              <a:t>Provide advice to officers and facilitate communications at all levels of the assignment process</a:t>
            </a:r>
          </a:p>
          <a:p>
            <a:pPr lvl="1"/>
            <a:r>
              <a:rPr lang="en-US" dirty="0" smtClean="0"/>
              <a:t>Manage the billet list within the constraints of authorized number</a:t>
            </a:r>
          </a:p>
          <a:p>
            <a:pPr lvl="3"/>
            <a:r>
              <a:rPr lang="en-US" sz="2000" dirty="0" smtClean="0"/>
              <a:t>Authorized 321 Active Billets</a:t>
            </a:r>
          </a:p>
          <a:p>
            <a:pPr lvl="1"/>
            <a:r>
              <a:rPr lang="en-US" dirty="0" smtClean="0"/>
              <a:t>Serve as Secretary of the Officer Assignment Board</a:t>
            </a:r>
          </a:p>
          <a:p>
            <a:pPr lvl="1"/>
            <a:r>
              <a:rPr lang="en-US" dirty="0" smtClean="0"/>
              <a:t>Brief the Director, NOAA Corps on recommended assignments</a:t>
            </a:r>
          </a:p>
        </p:txBody>
      </p:sp>
      <p:sp>
        <p:nvSpPr>
          <p:cNvPr id="5" name="Rectangle 4"/>
          <p:cNvSpPr>
            <a:spLocks noGrp="1" noChangeArrowheads="1"/>
          </p:cNvSpPr>
          <p:nvPr>
            <p:ph type="title"/>
          </p:nvPr>
        </p:nvSpPr>
        <p:spPr bwMode="auto">
          <a:xfrm>
            <a:off x="1524000" y="274638"/>
            <a:ext cx="6096000" cy="1143000"/>
          </a:xfrm>
          <a:noFill/>
          <a:ln>
            <a:miter lim="800000"/>
            <a:headEnd/>
            <a:tailEnd/>
          </a:ln>
        </p:spPr>
        <p:txBody>
          <a:bodyPr vert="horz" wrap="square" lIns="91440" tIns="45720" rIns="91440" bIns="45720" numCol="1" anchor="t" anchorCtr="0" compatLnSpc="1">
            <a:prstTxWarp prst="textNoShape">
              <a:avLst/>
            </a:prstTxWarp>
          </a:bodyPr>
          <a:lstStyle/>
          <a:p>
            <a:r>
              <a:rPr lang="en-US" sz="3600" dirty="0" smtClean="0"/>
              <a:t>Ask CPC: Assignments</a:t>
            </a:r>
            <a:br>
              <a:rPr lang="en-US" sz="3600" dirty="0" smtClean="0"/>
            </a:br>
            <a:r>
              <a:rPr lang="en-US" sz="3000" dirty="0" smtClean="0"/>
              <a:t>The Assignment Process</a:t>
            </a:r>
            <a:endParaRPr lang="en-US" sz="3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7" name="Rectangle 5"/>
          <p:cNvSpPr>
            <a:spLocks noGrp="1" noChangeArrowheads="1"/>
          </p:cNvSpPr>
          <p:nvPr>
            <p:ph type="body" idx="1"/>
          </p:nvPr>
        </p:nvSpPr>
        <p:spPr>
          <a:xfrm>
            <a:off x="228600" y="1600200"/>
            <a:ext cx="8686800" cy="4648200"/>
          </a:xfrm>
        </p:spPr>
        <p:txBody>
          <a:bodyPr/>
          <a:lstStyle/>
          <a:p>
            <a:r>
              <a:rPr lang="en-US" sz="3100" dirty="0" smtClean="0"/>
              <a:t>Individual responsibility for a coming assignment?</a:t>
            </a:r>
          </a:p>
          <a:p>
            <a:pPr lvl="1"/>
            <a:r>
              <a:rPr lang="en-US" sz="2200" dirty="0" smtClean="0"/>
              <a:t>Be proactive and look for assignments that will develop and challenge you</a:t>
            </a:r>
          </a:p>
          <a:p>
            <a:pPr lvl="1"/>
            <a:r>
              <a:rPr lang="en-US" sz="2200" b="0" dirty="0" smtClean="0"/>
              <a:t>Update your preferences annually (or as often as you want) be specific</a:t>
            </a:r>
          </a:p>
          <a:p>
            <a:pPr lvl="1"/>
            <a:r>
              <a:rPr lang="en-US" sz="2200" dirty="0" smtClean="0"/>
              <a:t>Update your Billet Description annually to help others interested in your current billet</a:t>
            </a:r>
          </a:p>
          <a:p>
            <a:pPr lvl="1"/>
            <a:r>
              <a:rPr lang="en-US" sz="2200" b="0" dirty="0" smtClean="0"/>
              <a:t>Seek advice from Officer Career Management and Assignments</a:t>
            </a:r>
          </a:p>
          <a:p>
            <a:pPr lvl="1"/>
            <a:r>
              <a:rPr lang="en-US" sz="2200" dirty="0" smtClean="0"/>
              <a:t>Talk to the incumbent and the chain of command in the billets you are interested in</a:t>
            </a:r>
          </a:p>
          <a:p>
            <a:pPr lvl="1"/>
            <a:r>
              <a:rPr lang="en-US" sz="2200" dirty="0" smtClean="0"/>
              <a:t>As you approach the 18 month mark l</a:t>
            </a:r>
            <a:r>
              <a:rPr lang="en-US" sz="2200" b="0" dirty="0" smtClean="0"/>
              <a:t>et the Liaisons and Assignments know what billets you are interested in</a:t>
            </a:r>
          </a:p>
          <a:p>
            <a:pPr lvl="1"/>
            <a:endParaRPr lang="en-US" sz="2400" b="0" dirty="0" smtClean="0"/>
          </a:p>
        </p:txBody>
      </p:sp>
      <p:sp>
        <p:nvSpPr>
          <p:cNvPr id="5" name="Rectangle 4"/>
          <p:cNvSpPr>
            <a:spLocks noGrp="1" noChangeArrowheads="1"/>
          </p:cNvSpPr>
          <p:nvPr>
            <p:ph type="title"/>
          </p:nvPr>
        </p:nvSpPr>
        <p:spPr bwMode="auto">
          <a:xfrm>
            <a:off x="1524000" y="274638"/>
            <a:ext cx="6096000" cy="1143000"/>
          </a:xfrm>
          <a:noFill/>
          <a:ln>
            <a:miter lim="800000"/>
            <a:headEnd/>
            <a:tailEnd/>
          </a:ln>
        </p:spPr>
        <p:txBody>
          <a:bodyPr vert="horz" wrap="square" lIns="91440" tIns="45720" rIns="91440" bIns="45720" numCol="1" anchor="t" anchorCtr="0" compatLnSpc="1">
            <a:prstTxWarp prst="textNoShape">
              <a:avLst/>
            </a:prstTxWarp>
          </a:bodyPr>
          <a:lstStyle/>
          <a:p>
            <a:r>
              <a:rPr lang="en-US" sz="3600" dirty="0" smtClean="0"/>
              <a:t>Ask CPC: Assignments</a:t>
            </a:r>
            <a:br>
              <a:rPr lang="en-US" sz="3600" dirty="0" smtClean="0"/>
            </a:br>
            <a:r>
              <a:rPr lang="en-US" sz="3000" dirty="0" smtClean="0"/>
              <a:t>The Assignment Process</a:t>
            </a:r>
            <a:endParaRPr lang="en-US" sz="3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7" name="Rectangle 5"/>
          <p:cNvSpPr>
            <a:spLocks noGrp="1" noChangeArrowheads="1"/>
          </p:cNvSpPr>
          <p:nvPr>
            <p:ph type="body" idx="1"/>
          </p:nvPr>
        </p:nvSpPr>
        <p:spPr>
          <a:xfrm>
            <a:off x="228600" y="1600200"/>
            <a:ext cx="8686800" cy="4800600"/>
          </a:xfrm>
        </p:spPr>
        <p:txBody>
          <a:bodyPr/>
          <a:lstStyle/>
          <a:p>
            <a:r>
              <a:rPr lang="en-US" sz="3200" dirty="0" smtClean="0"/>
              <a:t>What are the steps in the Assignment Process?</a:t>
            </a:r>
          </a:p>
          <a:p>
            <a:pPr lvl="1"/>
            <a:r>
              <a:rPr lang="en-US" dirty="0" smtClean="0"/>
              <a:t>For Lieutenants and below</a:t>
            </a:r>
          </a:p>
          <a:p>
            <a:pPr lvl="2"/>
            <a:r>
              <a:rPr lang="en-US" sz="2200" b="0" dirty="0" smtClean="0">
                <a:latin typeface="+mn-lt"/>
              </a:rPr>
              <a:t>Assignment Coordinator works between the Liaisons and Center Commands to find the best candidates to present to the Director for approval/disapproval</a:t>
            </a:r>
          </a:p>
          <a:p>
            <a:pPr lvl="1"/>
            <a:r>
              <a:rPr lang="en-US" dirty="0" smtClean="0"/>
              <a:t>For Lieutenant Commander and Commander</a:t>
            </a:r>
          </a:p>
          <a:p>
            <a:pPr lvl="2"/>
            <a:r>
              <a:rPr lang="en-US" sz="2200" b="0" dirty="0" smtClean="0">
                <a:latin typeface="+mn-lt"/>
              </a:rPr>
              <a:t>Assignment Coordinator provides the OAB with a list of candidates against each available billet</a:t>
            </a:r>
          </a:p>
          <a:p>
            <a:pPr lvl="2"/>
            <a:r>
              <a:rPr lang="en-US" sz="2200" b="0" dirty="0" smtClean="0">
                <a:latin typeface="+mn-lt"/>
              </a:rPr>
              <a:t>OAB timing to coincide with personnel boards</a:t>
            </a:r>
          </a:p>
          <a:p>
            <a:pPr lvl="2"/>
            <a:r>
              <a:rPr lang="en-US" sz="2200" b="0" dirty="0" smtClean="0">
                <a:latin typeface="+mn-lt"/>
              </a:rPr>
              <a:t>Special boards for Command and Executive Officer with a working group leading up to the OAB (</a:t>
            </a:r>
            <a:r>
              <a:rPr lang="en-US" sz="2200" b="0" dirty="0" smtClean="0">
                <a:latin typeface="+mn-lt"/>
                <a:hlinkClick r:id="rId2" action="ppaction://hlinksldjump"/>
              </a:rPr>
              <a:t>CAWG</a:t>
            </a:r>
            <a:r>
              <a:rPr lang="en-US" sz="2200" b="0" dirty="0" smtClean="0">
                <a:latin typeface="+mn-lt"/>
              </a:rPr>
              <a:t>)</a:t>
            </a:r>
          </a:p>
          <a:p>
            <a:pPr lvl="1"/>
            <a:r>
              <a:rPr lang="en-US" dirty="0" smtClean="0"/>
              <a:t>Captain assignments are executive decision above the OAB</a:t>
            </a:r>
            <a:endParaRPr lang="en-US" b="0" dirty="0" smtClean="0">
              <a:latin typeface="+mn-lt"/>
            </a:endParaRPr>
          </a:p>
        </p:txBody>
      </p:sp>
      <p:sp>
        <p:nvSpPr>
          <p:cNvPr id="5" name="Rectangle 4"/>
          <p:cNvSpPr>
            <a:spLocks noGrp="1" noChangeArrowheads="1"/>
          </p:cNvSpPr>
          <p:nvPr>
            <p:ph type="title"/>
          </p:nvPr>
        </p:nvSpPr>
        <p:spPr bwMode="auto">
          <a:xfrm>
            <a:off x="1524000" y="274638"/>
            <a:ext cx="6096000" cy="1143000"/>
          </a:xfrm>
          <a:noFill/>
          <a:ln>
            <a:miter lim="800000"/>
            <a:headEnd/>
            <a:tailEnd/>
          </a:ln>
        </p:spPr>
        <p:txBody>
          <a:bodyPr vert="horz" wrap="square" lIns="91440" tIns="45720" rIns="91440" bIns="45720" numCol="1" anchor="t" anchorCtr="0" compatLnSpc="1">
            <a:prstTxWarp prst="textNoShape">
              <a:avLst/>
            </a:prstTxWarp>
          </a:bodyPr>
          <a:lstStyle/>
          <a:p>
            <a:r>
              <a:rPr lang="en-US" sz="3600" dirty="0" smtClean="0"/>
              <a:t>Ask CPC: Assignments</a:t>
            </a:r>
            <a:br>
              <a:rPr lang="en-US" sz="3600" dirty="0" smtClean="0"/>
            </a:br>
            <a:r>
              <a:rPr lang="en-US" sz="3000" dirty="0" smtClean="0"/>
              <a:t>The Assignment Process</a:t>
            </a:r>
            <a:endParaRPr lang="en-US" sz="3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7" name="Rectangle 5"/>
          <p:cNvSpPr>
            <a:spLocks noGrp="1" noChangeArrowheads="1"/>
          </p:cNvSpPr>
          <p:nvPr>
            <p:ph type="body" idx="1"/>
          </p:nvPr>
        </p:nvSpPr>
        <p:spPr>
          <a:xfrm>
            <a:off x="228600" y="1600200"/>
            <a:ext cx="8686800" cy="4648200"/>
          </a:xfrm>
        </p:spPr>
        <p:txBody>
          <a:bodyPr/>
          <a:lstStyle/>
          <a:p>
            <a:r>
              <a:rPr lang="en-US" sz="3200" dirty="0" smtClean="0"/>
              <a:t>Officer Assignment Boards</a:t>
            </a:r>
          </a:p>
          <a:p>
            <a:pPr lvl="1"/>
            <a:r>
              <a:rPr lang="en-US" sz="2000" b="0" dirty="0" smtClean="0"/>
              <a:t>Composed of Center CO’s and Line Office Liaisons as voting members</a:t>
            </a:r>
          </a:p>
          <a:p>
            <a:pPr lvl="1"/>
            <a:r>
              <a:rPr lang="en-US" sz="2000" dirty="0" smtClean="0"/>
              <a:t>Assignment Coordinator is a non-voting member </a:t>
            </a:r>
            <a:endParaRPr lang="en-US" dirty="0" smtClean="0"/>
          </a:p>
          <a:p>
            <a:pPr lvl="1"/>
            <a:r>
              <a:rPr lang="en-US" sz="2000" dirty="0" smtClean="0"/>
              <a:t>Liaisons/CO’s submit assignment requests to generate a monthly agenda</a:t>
            </a:r>
          </a:p>
          <a:p>
            <a:pPr lvl="1"/>
            <a:r>
              <a:rPr lang="en-US" sz="2000" dirty="0" smtClean="0"/>
              <a:t>Assignments determines candidates and presents them along with impacts</a:t>
            </a:r>
          </a:p>
          <a:p>
            <a:pPr lvl="1"/>
            <a:r>
              <a:rPr lang="en-US" sz="2000" dirty="0" smtClean="0"/>
              <a:t>The board considers the candidates and conducts a vote</a:t>
            </a:r>
          </a:p>
          <a:p>
            <a:pPr lvl="1"/>
            <a:r>
              <a:rPr lang="en-US" sz="2000" dirty="0" smtClean="0"/>
              <a:t>Simple majority is all that is required for a recommendation</a:t>
            </a:r>
          </a:p>
          <a:p>
            <a:pPr lvl="1"/>
            <a:r>
              <a:rPr lang="en-US" sz="2000" dirty="0" smtClean="0"/>
              <a:t>The board has discretion to postpone a decision to look for additional options</a:t>
            </a:r>
          </a:p>
          <a:p>
            <a:pPr lvl="1"/>
            <a:r>
              <a:rPr lang="en-US" sz="2000" dirty="0" smtClean="0"/>
              <a:t>Once all agenda items have been discussed and the board is concluded, Assignments publishes the minutes of the board and prepares the recommendations for the Director</a:t>
            </a:r>
          </a:p>
          <a:p>
            <a:pPr lvl="1"/>
            <a:endParaRPr lang="en-US" sz="2000" dirty="0" smtClean="0"/>
          </a:p>
        </p:txBody>
      </p:sp>
      <p:sp>
        <p:nvSpPr>
          <p:cNvPr id="5" name="Rectangle 4"/>
          <p:cNvSpPr>
            <a:spLocks noGrp="1" noChangeArrowheads="1"/>
          </p:cNvSpPr>
          <p:nvPr>
            <p:ph type="title"/>
          </p:nvPr>
        </p:nvSpPr>
        <p:spPr bwMode="auto">
          <a:xfrm>
            <a:off x="1524000" y="274638"/>
            <a:ext cx="6096000" cy="1143000"/>
          </a:xfrm>
          <a:noFill/>
          <a:ln>
            <a:miter lim="800000"/>
            <a:headEnd/>
            <a:tailEnd/>
          </a:ln>
        </p:spPr>
        <p:txBody>
          <a:bodyPr vert="horz" wrap="square" lIns="91440" tIns="45720" rIns="91440" bIns="45720" numCol="1" anchor="t" anchorCtr="0" compatLnSpc="1">
            <a:prstTxWarp prst="textNoShape">
              <a:avLst/>
            </a:prstTxWarp>
          </a:bodyPr>
          <a:lstStyle/>
          <a:p>
            <a:r>
              <a:rPr lang="en-US" sz="3600" dirty="0" smtClean="0"/>
              <a:t>Ask CPC: Assignments</a:t>
            </a:r>
            <a:br>
              <a:rPr lang="en-US" sz="3600" dirty="0" smtClean="0"/>
            </a:br>
            <a:r>
              <a:rPr lang="en-US" sz="3000" dirty="0" smtClean="0"/>
              <a:t>The Assignment Process</a:t>
            </a:r>
            <a:endParaRPr lang="en-US" sz="3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7" name="Rectangle 5"/>
          <p:cNvSpPr>
            <a:spLocks noGrp="1" noChangeArrowheads="1"/>
          </p:cNvSpPr>
          <p:nvPr>
            <p:ph type="body" idx="1"/>
          </p:nvPr>
        </p:nvSpPr>
        <p:spPr>
          <a:xfrm>
            <a:off x="228600" y="1600200"/>
            <a:ext cx="8686800" cy="4876800"/>
          </a:xfrm>
        </p:spPr>
        <p:txBody>
          <a:bodyPr/>
          <a:lstStyle/>
          <a:p>
            <a:r>
              <a:rPr lang="en-US" sz="3200" dirty="0" smtClean="0"/>
              <a:t>What happens once the Director Approves the Assignment Recommendation?</a:t>
            </a:r>
          </a:p>
          <a:p>
            <a:pPr lvl="1"/>
            <a:r>
              <a:rPr lang="en-US" sz="2000" b="0" dirty="0" smtClean="0"/>
              <a:t>Forthcoming letters are sent to each of the officers notifying them of their coming assignment via email</a:t>
            </a:r>
          </a:p>
          <a:p>
            <a:pPr lvl="1"/>
            <a:r>
              <a:rPr lang="en-US" sz="2000" dirty="0" smtClean="0"/>
              <a:t>Officers should begin coordinating between current and gaining unit chains of command for detach/report dates and any special instructions associated with the coming move</a:t>
            </a:r>
          </a:p>
          <a:p>
            <a:pPr lvl="2"/>
            <a:r>
              <a:rPr lang="en-US" sz="2400" b="0" dirty="0" smtClean="0"/>
              <a:t>If the report date changes significantly notify Assignments through your chain of command so the dates can be adjusted</a:t>
            </a:r>
          </a:p>
          <a:p>
            <a:pPr lvl="1"/>
            <a:r>
              <a:rPr lang="en-US" sz="2000" dirty="0" smtClean="0"/>
              <a:t>Submit your NOAA Form 56-26 Travel Request form (attached to Forthcoming notice) to Officer Personnel Management Division to initiate the PCS orders process</a:t>
            </a:r>
            <a:endParaRPr lang="en-US" sz="2000" b="0" dirty="0" smtClean="0"/>
          </a:p>
        </p:txBody>
      </p:sp>
      <p:sp>
        <p:nvSpPr>
          <p:cNvPr id="5" name="Rectangle 4"/>
          <p:cNvSpPr>
            <a:spLocks noGrp="1" noChangeArrowheads="1"/>
          </p:cNvSpPr>
          <p:nvPr>
            <p:ph type="title"/>
          </p:nvPr>
        </p:nvSpPr>
        <p:spPr bwMode="auto">
          <a:xfrm>
            <a:off x="1524000" y="274638"/>
            <a:ext cx="6096000" cy="1143000"/>
          </a:xfrm>
          <a:noFill/>
          <a:ln>
            <a:miter lim="800000"/>
            <a:headEnd/>
            <a:tailEnd/>
          </a:ln>
        </p:spPr>
        <p:txBody>
          <a:bodyPr vert="horz" wrap="square" lIns="91440" tIns="45720" rIns="91440" bIns="45720" numCol="1" anchor="t" anchorCtr="0" compatLnSpc="1">
            <a:prstTxWarp prst="textNoShape">
              <a:avLst/>
            </a:prstTxWarp>
          </a:bodyPr>
          <a:lstStyle/>
          <a:p>
            <a:r>
              <a:rPr lang="en-US" sz="3600" dirty="0" smtClean="0"/>
              <a:t>Ask CPC: Assignments</a:t>
            </a:r>
            <a:br>
              <a:rPr lang="en-US" sz="3600" dirty="0" smtClean="0"/>
            </a:br>
            <a:r>
              <a:rPr lang="en-US" sz="3000" dirty="0" smtClean="0"/>
              <a:t>The Assignment Process</a:t>
            </a:r>
            <a:endParaRPr lang="en-US" sz="3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udiag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udiagc">
      <a:majorFont>
        <a:latin typeface="Helvetic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chemeClr val="accent1"/>
            </a:solidFill>
            <a:effectLst/>
            <a:latin typeface="Helvetica" pitchFamily="34"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chemeClr val="accent1"/>
            </a:solidFill>
            <a:effectLst/>
            <a:latin typeface="Helvetica" pitchFamily="34" charset="0"/>
          </a:defRPr>
        </a:defPPr>
      </a:lstStyle>
    </a:lnDef>
  </a:objectDefaults>
  <a:extraClrSchemeLst>
    <a:extraClrScheme>
      <a:clrScheme name="bludiagc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udiagc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udiagc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udiagc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udiagc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udiagc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udiagc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udiagc">
  <a:themeElements>
    <a:clrScheme name="">
      <a:dk1>
        <a:srgbClr val="000000"/>
      </a:dk1>
      <a:lt1>
        <a:srgbClr val="5FFDF0"/>
      </a:lt1>
      <a:dk2>
        <a:srgbClr val="000000"/>
      </a:dk2>
      <a:lt2>
        <a:srgbClr val="000092"/>
      </a:lt2>
      <a:accent1>
        <a:srgbClr val="FF0000"/>
      </a:accent1>
      <a:accent2>
        <a:srgbClr val="FF00FF"/>
      </a:accent2>
      <a:accent3>
        <a:srgbClr val="B6FEF6"/>
      </a:accent3>
      <a:accent4>
        <a:srgbClr val="000000"/>
      </a:accent4>
      <a:accent5>
        <a:srgbClr val="FFAAAA"/>
      </a:accent5>
      <a:accent6>
        <a:srgbClr val="E700E7"/>
      </a:accent6>
      <a:hlink>
        <a:srgbClr val="00FF00"/>
      </a:hlink>
      <a:folHlink>
        <a:srgbClr val="0000FF"/>
      </a:folHlink>
    </a:clrScheme>
    <a:fontScheme name="1_bludiagc">
      <a:majorFont>
        <a:latin typeface="Helvetic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chemeClr val="accent1"/>
            </a:solidFill>
            <a:effectLst/>
            <a:latin typeface="Helvetica" pitchFamily="34"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chemeClr val="accent1"/>
            </a:solidFill>
            <a:effectLst/>
            <a:latin typeface="Helvetica" pitchFamily="34" charset="0"/>
          </a:defRPr>
        </a:defPPr>
      </a:lstStyle>
    </a:lnDef>
  </a:objectDefaults>
  <a:extraClrSchemeLst>
    <a:extraClrScheme>
      <a:clrScheme name="1_bludiagc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diagc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bludiagc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diagc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diagc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diagc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bludiagc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7994</TotalTime>
  <Words>1181</Words>
  <Application>Microsoft Office PowerPoint</Application>
  <PresentationFormat>On-screen Show (4:3)</PresentationFormat>
  <Paragraphs>133</Paragraphs>
  <Slides>16</Slides>
  <Notes>3</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bludiagc</vt:lpstr>
      <vt:lpstr>1_bludiagc</vt:lpstr>
      <vt:lpstr>Slide 1</vt:lpstr>
      <vt:lpstr>Ask CPC: Assignments The Assignment Process</vt:lpstr>
      <vt:lpstr>Ask CPC: Assignments The Assignment Process</vt:lpstr>
      <vt:lpstr>Ask CPC: Assignments The Assignment Process</vt:lpstr>
      <vt:lpstr>Ask CPC: Assignments The Assignment Process</vt:lpstr>
      <vt:lpstr>Ask CPC: Assignments The Assignment Process</vt:lpstr>
      <vt:lpstr>Ask CPC: Assignments The Assignment Process</vt:lpstr>
      <vt:lpstr>Ask CPC: Assignments The Assignment Process</vt:lpstr>
      <vt:lpstr>Ask CPC: Assignments The Assignment Process</vt:lpstr>
      <vt:lpstr>Ask CPC: Assignments The Assignment Process</vt:lpstr>
      <vt:lpstr>Ask CPC: Assignments Checklist</vt:lpstr>
      <vt:lpstr>Slide 12</vt:lpstr>
      <vt:lpstr>Ask CPC: Assignments</vt:lpstr>
      <vt:lpstr>Ask CPC: Assignments Supporting Slides</vt:lpstr>
      <vt:lpstr>Ask CPC: Assignments Supporting Slides</vt:lpstr>
      <vt:lpstr>Ask CPC: Assignments Supporting Slides</vt:lpstr>
    </vt:vector>
  </TitlesOfParts>
  <Manager>Kearse</Manager>
  <Company>NOAA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BOTC Template</dc:title>
  <dc:creator>Kearse</dc:creator>
  <cp:lastModifiedBy>Praveen.Kalva</cp:lastModifiedBy>
  <cp:revision>287</cp:revision>
  <dcterms:created xsi:type="dcterms:W3CDTF">2003-08-07T18:06:43Z</dcterms:created>
  <dcterms:modified xsi:type="dcterms:W3CDTF">2011-08-01T18:08:25Z</dcterms:modified>
</cp:coreProperties>
</file>