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57" r:id="rId3"/>
    <p:sldId id="283" r:id="rId4"/>
    <p:sldId id="269" r:id="rId5"/>
    <p:sldId id="261" r:id="rId6"/>
    <p:sldId id="270" r:id="rId7"/>
    <p:sldId id="275" r:id="rId8"/>
    <p:sldId id="266" r:id="rId9"/>
    <p:sldId id="276" r:id="rId10"/>
    <p:sldId id="278" r:id="rId11"/>
    <p:sldId id="267" r:id="rId12"/>
    <p:sldId id="281" r:id="rId13"/>
    <p:sldId id="280" r:id="rId14"/>
    <p:sldId id="260" r:id="rId15"/>
    <p:sldId id="271" r:id="rId16"/>
    <p:sldId id="272" r:id="rId17"/>
    <p:sldId id="273" r:id="rId18"/>
    <p:sldId id="282" r:id="rId19"/>
    <p:sldId id="262" r:id="rId20"/>
    <p:sldId id="274" r:id="rId21"/>
    <p:sldId id="284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26C403-71EC-497F-97F0-41B12A820083}" type="datetimeFigureOut">
              <a:rPr lang="en-US" smtClean="0"/>
              <a:pPr/>
              <a:t>4/5/2011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A024A9-5545-4171-BAAC-2A4D3335CD7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00800" cy="11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70F4F-A49A-48BA-82E4-AD122A9A2255}" type="datetimeFigureOut">
              <a:rPr lang="en-US"/>
              <a:pPr>
                <a:defRPr/>
              </a:pPr>
              <a:t>4/5/2011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4DC91-D524-441A-B868-73BE665D30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792EB-7874-4F52-8D75-2589BDC37CD4}" type="datetimeFigureOut">
              <a:rPr lang="en-US"/>
              <a:pPr>
                <a:defRPr/>
              </a:pPr>
              <a:t>4/5/2011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6EEAF-8204-4D09-AB7B-3C9917432E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9B33C-2F3F-4A02-9DB2-56296DCB274E}" type="datetimeFigureOut">
              <a:rPr lang="en-US"/>
              <a:pPr>
                <a:defRPr/>
              </a:pPr>
              <a:t>4/5/2011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704FE-192C-4C1B-BD9D-11D2C50717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06096-23F0-4DA7-9603-D4EA7087AB50}" type="datetimeFigureOut">
              <a:rPr lang="en-US"/>
              <a:pPr>
                <a:defRPr/>
              </a:pPr>
              <a:t>4/5/2011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CFB18-3C27-493B-9986-AA83248E62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642F8-9BDC-4F9F-A45F-8745E26D210A}" type="datetimeFigureOut">
              <a:rPr lang="en-US"/>
              <a:pPr>
                <a:defRPr/>
              </a:pPr>
              <a:t>4/5/2011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AA776-941F-468A-B9EF-B6CFF5DE4F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B06B0-3550-4199-9D16-518D9DD7ADB8}" type="datetimeFigureOut">
              <a:rPr lang="en-US"/>
              <a:pPr>
                <a:defRPr/>
              </a:pPr>
              <a:t>4/5/2011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23CD9-E802-450C-A053-A312D9EFDC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0C5B5-A6D3-44EB-AE70-41A8C089DBA6}" type="datetimeFigureOut">
              <a:rPr lang="en-US"/>
              <a:pPr>
                <a:defRPr/>
              </a:pPr>
              <a:t>4/5/2011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84AEB-DB1A-4782-B25A-70122A99C5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7906A-4689-4E37-BD3E-BDF167730166}" type="datetimeFigureOut">
              <a:rPr lang="en-US"/>
              <a:pPr>
                <a:defRPr/>
              </a:pPr>
              <a:t>4/5/2011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52AB5-6644-47B0-994C-7C74EADBFB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3A213-D6C9-4179-ABCA-BD49069E22D1}" type="datetimeFigureOut">
              <a:rPr lang="en-US"/>
              <a:pPr>
                <a:defRPr/>
              </a:pPr>
              <a:t>4/5/2011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D92E9-B961-4243-B947-AAF038633A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6C970-92A6-4FB5-93FD-9209BA7C0814}" type="datetimeFigureOut">
              <a:rPr lang="en-US"/>
              <a:pPr>
                <a:defRPr/>
              </a:pPr>
              <a:t>4/5/2011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0D857-1C5A-45B5-8BAA-0D935E958A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7D86A-6F13-49C8-92DC-AD474F059870}" type="datetimeFigureOut">
              <a:rPr lang="en-US"/>
              <a:pPr>
                <a:defRPr/>
              </a:pPr>
              <a:t>4/5/2011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0C25D-9281-4DCD-A436-743F306711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858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28800"/>
            <a:ext cx="82296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66ED9C7-81AF-4F64-B348-7A72E407277C}" type="datetimeFigureOut">
              <a:rPr lang="en-US"/>
              <a:pPr>
                <a:defRPr/>
              </a:pPr>
              <a:t>4/5/2011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0D0ACB-587E-45B8-9FB7-C15522FF33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\\omao-hq-fs2.omao.noaa.local\divisions$\CPC\CPC%20Public\Approved%20Correspondence\Ask%20CPC-Q&amp;A\Promotions\Leader.wmv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hyperlink" Target="../CDRMasterMatrixExample.xl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Jon.Swallow@noaa.gov" TargetMode="External"/><Relationship Id="rId2" Type="http://schemas.openxmlformats.org/officeDocument/2006/relationships/hyperlink" Target="http://www.corpscpc.noaa.gov/careermgmt/leadership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\\omao-hq-fs2.omao.noaa.local\divisions$\CPC\CPC%20Public\Approved%20Correspondence\Ask%20CPC-Q&amp;A\Promotions\redpill%20blue%20pill.wmv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\\omao-hq-fs2.omao.noaa.local\divisions$\CPC\CPC%20Public\Approved%20Correspondence\Ask%20CPC-Q&amp;A\Promotions\learning.wmv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\\omao-hq-fs2.omao.noaa.local\divisions$\CPC\CPC%20Public\Approved%20Correspondence\Ask%20CPC-Q&amp;A\Promotions\spoon%20bend.wmv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62000" y="968375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Tahoma" pitchFamily="112" charset="0"/>
                <a:cs typeface="Tahoma" pitchFamily="112" charset="0"/>
              </a:rPr>
              <a:t>Enter The Matrix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447800" y="2057400"/>
            <a:ext cx="6400800" cy="1143000"/>
          </a:xfrm>
        </p:spPr>
        <p:txBody>
          <a:bodyPr/>
          <a:lstStyle/>
          <a:p>
            <a:pPr eaLnBrk="1" hangingPunct="1"/>
            <a:r>
              <a:rPr lang="en-US" sz="2400" b="1" dirty="0" smtClean="0">
                <a:latin typeface="Arial" charset="0"/>
                <a:cs typeface="Arial" charset="0"/>
              </a:rPr>
              <a:t>Understanding the Process of: </a:t>
            </a:r>
          </a:p>
          <a:p>
            <a:pPr eaLnBrk="1" hangingPunct="1"/>
            <a:r>
              <a:rPr lang="en-US" sz="2400" b="1" dirty="0" smtClean="0">
                <a:latin typeface="Arial" charset="0"/>
                <a:cs typeface="Arial" charset="0"/>
              </a:rPr>
              <a:t>NOAA Corps Promotions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172201"/>
            <a:ext cx="655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Video clips and images from the Warner Brothers’ Production the </a:t>
            </a:r>
            <a:r>
              <a:rPr lang="en-US" sz="1200" b="1" i="1" dirty="0" smtClean="0">
                <a:solidFill>
                  <a:schemeClr val="bg1"/>
                </a:solidFill>
              </a:rPr>
              <a:t>The Matrix. </a:t>
            </a:r>
            <a:r>
              <a:rPr lang="en-US" sz="1200" b="1" dirty="0" smtClean="0">
                <a:solidFill>
                  <a:schemeClr val="bg1"/>
                </a:solidFill>
              </a:rPr>
              <a:t>1999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Leading Performance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O-5 – 60% (+/- 10%) of zone may be promoted</a:t>
            </a:r>
          </a:p>
          <a:p>
            <a:pPr lvl="1"/>
            <a:r>
              <a:rPr lang="en-US" dirty="0" smtClean="0"/>
              <a:t>Training</a:t>
            </a:r>
          </a:p>
          <a:p>
            <a:pPr lvl="2">
              <a:buBlip>
                <a:blip r:embed="rId2"/>
              </a:buBlip>
            </a:pPr>
            <a:r>
              <a:rPr lang="en-US" dirty="0" smtClean="0">
                <a:solidFill>
                  <a:srgbClr val="0033CC"/>
                </a:solidFill>
              </a:rPr>
              <a:t>Program management</a:t>
            </a:r>
          </a:p>
          <a:p>
            <a:pPr lvl="2">
              <a:buBlip>
                <a:blip r:embed="rId3"/>
              </a:buBlip>
            </a:pPr>
            <a:r>
              <a:rPr lang="en-US" dirty="0" smtClean="0">
                <a:solidFill>
                  <a:srgbClr val="FF0000"/>
                </a:solidFill>
              </a:rPr>
              <a:t>Leadership development, senior leaders ship training programs</a:t>
            </a:r>
          </a:p>
          <a:p>
            <a:pPr lvl="1"/>
            <a:r>
              <a:rPr lang="en-US" dirty="0" smtClean="0"/>
              <a:t>Medical</a:t>
            </a:r>
          </a:p>
          <a:p>
            <a:pPr lvl="2">
              <a:buBlip>
                <a:blip r:embed="rId2"/>
              </a:buBlip>
            </a:pPr>
            <a:r>
              <a:rPr lang="en-US" dirty="0" smtClean="0">
                <a:solidFill>
                  <a:srgbClr val="0033CC"/>
                </a:solidFill>
              </a:rPr>
              <a:t>Directives, 5-yr Physical </a:t>
            </a:r>
            <a:r>
              <a:rPr lang="en-US" dirty="0" smtClean="0">
                <a:solidFill>
                  <a:srgbClr val="FF0000"/>
                </a:solidFill>
              </a:rPr>
              <a:t>on time</a:t>
            </a:r>
            <a:endParaRPr lang="en-US" dirty="0" smtClean="0"/>
          </a:p>
          <a:p>
            <a:pPr lvl="1"/>
            <a:r>
              <a:rPr lang="en-US" dirty="0" smtClean="0"/>
              <a:t>Performance</a:t>
            </a:r>
          </a:p>
          <a:p>
            <a:pPr lvl="2">
              <a:buBlip>
                <a:blip r:embed="rId2"/>
              </a:buBlip>
            </a:pPr>
            <a:r>
              <a:rPr lang="en-US" dirty="0" smtClean="0">
                <a:solidFill>
                  <a:srgbClr val="0033CC"/>
                </a:solidFill>
              </a:rPr>
              <a:t>Successful completion of tasks and assignments</a:t>
            </a:r>
          </a:p>
          <a:p>
            <a:pPr lvl="2">
              <a:buBlip>
                <a:blip r:embed="rId2"/>
              </a:buBlip>
            </a:pPr>
            <a:r>
              <a:rPr lang="en-US" dirty="0" smtClean="0">
                <a:solidFill>
                  <a:srgbClr val="0033CC"/>
                </a:solidFill>
              </a:rPr>
              <a:t>Leading others</a:t>
            </a:r>
          </a:p>
          <a:p>
            <a:pPr lvl="2">
              <a:buBlip>
                <a:blip r:embed="rId3"/>
              </a:buBlip>
            </a:pPr>
            <a:r>
              <a:rPr lang="en-US" dirty="0" smtClean="0">
                <a:solidFill>
                  <a:srgbClr val="FF0000"/>
                </a:solidFill>
              </a:rPr>
              <a:t>Mentoring, Coaching</a:t>
            </a:r>
          </a:p>
          <a:p>
            <a:pPr lvl="2">
              <a:buBlip>
                <a:blip r:embed="rId3"/>
              </a:buBlip>
            </a:pPr>
            <a:r>
              <a:rPr lang="en-US" dirty="0" smtClean="0">
                <a:solidFill>
                  <a:srgbClr val="FF0000"/>
                </a:solidFill>
              </a:rPr>
              <a:t>Breadth of Experience</a:t>
            </a:r>
          </a:p>
          <a:p>
            <a:pPr lvl="2"/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83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ko-KR" sz="2200" dirty="0" smtClean="0">
                <a:solidFill>
                  <a:schemeClr val="bg1"/>
                </a:solidFill>
                <a:ea typeface="굴림" pitchFamily="112" charset="-127"/>
              </a:rPr>
              <a:t>The ultimate leader </a:t>
            </a:r>
            <a:r>
              <a:rPr lang="en-US" altLang="ko-KR" sz="2200" dirty="0" smtClean="0">
                <a:solidFill>
                  <a:schemeClr val="bg1"/>
                </a:solidFill>
                <a:ea typeface="굴림" pitchFamily="112" charset="-127"/>
              </a:rPr>
              <a:t>–</a:t>
            </a:r>
            <a:endParaRPr lang="en-US" altLang="ko-KR" sz="2200" dirty="0" smtClean="0">
              <a:solidFill>
                <a:schemeClr val="bg1"/>
              </a:solidFill>
              <a:ea typeface="굴림" pitchFamily="112" charset="-127"/>
            </a:endParaRPr>
          </a:p>
          <a:p>
            <a:pPr lvl="1">
              <a:lnSpc>
                <a:spcPct val="80000"/>
              </a:lnSpc>
            </a:pPr>
            <a:r>
              <a:rPr lang="en-US" altLang="ko-KR" sz="1800" dirty="0" smtClean="0">
                <a:solidFill>
                  <a:schemeClr val="bg1"/>
                </a:solidFill>
                <a:ea typeface="굴림" pitchFamily="112" charset="-127"/>
              </a:rPr>
              <a:t>Full command and understanding, changing/improving the system from within</a:t>
            </a:r>
          </a:p>
          <a:p>
            <a:pPr>
              <a:buNone/>
            </a:pPr>
            <a:endParaRPr lang="en-US" sz="2200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Leader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1143000"/>
            <a:ext cx="9144000" cy="571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260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Leading Organizations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O-6 – 50% (+/- 10%) of zone may be promoted</a:t>
            </a:r>
          </a:p>
          <a:p>
            <a:pPr lvl="1"/>
            <a:r>
              <a:rPr lang="en-US" dirty="0" smtClean="0"/>
              <a:t>Training</a:t>
            </a:r>
          </a:p>
          <a:p>
            <a:pPr lvl="2">
              <a:buBlip>
                <a:blip r:embed="rId2"/>
              </a:buBlip>
            </a:pPr>
            <a:r>
              <a:rPr lang="en-US" dirty="0" smtClean="0">
                <a:solidFill>
                  <a:srgbClr val="0033CC"/>
                </a:solidFill>
              </a:rPr>
              <a:t>Program management</a:t>
            </a:r>
          </a:p>
          <a:p>
            <a:pPr lvl="2">
              <a:buBlip>
                <a:blip r:embed="rId3"/>
              </a:buBlip>
            </a:pPr>
            <a:r>
              <a:rPr lang="en-US" dirty="0" smtClean="0">
                <a:solidFill>
                  <a:srgbClr val="FF0000"/>
                </a:solidFill>
              </a:rPr>
              <a:t>Leadership development, senior leaders ship training programs</a:t>
            </a:r>
          </a:p>
          <a:p>
            <a:pPr lvl="1"/>
            <a:r>
              <a:rPr lang="en-US" dirty="0" smtClean="0"/>
              <a:t>Medical</a:t>
            </a:r>
          </a:p>
          <a:p>
            <a:pPr lvl="2">
              <a:buBlip>
                <a:blip r:embed="rId2"/>
              </a:buBlip>
            </a:pPr>
            <a:r>
              <a:rPr lang="en-US" dirty="0" smtClean="0">
                <a:solidFill>
                  <a:srgbClr val="0033CC"/>
                </a:solidFill>
              </a:rPr>
              <a:t>Directives, 5-yr Physical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on time</a:t>
            </a:r>
            <a:endParaRPr lang="en-US" dirty="0" smtClean="0"/>
          </a:p>
          <a:p>
            <a:pPr lvl="1"/>
            <a:r>
              <a:rPr lang="en-US" dirty="0" smtClean="0"/>
              <a:t>Performance</a:t>
            </a:r>
          </a:p>
          <a:p>
            <a:pPr lvl="2">
              <a:buBlip>
                <a:blip r:embed="rId2"/>
              </a:buBlip>
            </a:pPr>
            <a:r>
              <a:rPr lang="en-US" dirty="0" smtClean="0">
                <a:solidFill>
                  <a:srgbClr val="0033CC"/>
                </a:solidFill>
              </a:rPr>
              <a:t>Successful completion of tasks and assignments</a:t>
            </a:r>
          </a:p>
          <a:p>
            <a:pPr lvl="2">
              <a:buBlip>
                <a:blip r:embed="rId2"/>
              </a:buBlip>
            </a:pPr>
            <a:r>
              <a:rPr lang="en-US" dirty="0" smtClean="0">
                <a:solidFill>
                  <a:srgbClr val="0033CC"/>
                </a:solidFill>
              </a:rPr>
              <a:t>Leading programs/offices</a:t>
            </a:r>
          </a:p>
          <a:p>
            <a:pPr lvl="2">
              <a:buBlip>
                <a:blip r:embed="rId3"/>
              </a:buBlip>
            </a:pPr>
            <a:r>
              <a:rPr lang="en-US" dirty="0" smtClean="0">
                <a:solidFill>
                  <a:srgbClr val="FF0000"/>
                </a:solidFill>
              </a:rPr>
              <a:t>Mentoring, Coaching, leading by example</a:t>
            </a:r>
          </a:p>
          <a:p>
            <a:pPr lvl="2">
              <a:buBlip>
                <a:blip r:embed="rId3"/>
              </a:buBlip>
            </a:pPr>
            <a:r>
              <a:rPr lang="en-US" dirty="0" smtClean="0">
                <a:solidFill>
                  <a:srgbClr val="FF0000"/>
                </a:solidFill>
              </a:rPr>
              <a:t>Breadth of Experience, Diversifying career</a:t>
            </a:r>
          </a:p>
          <a:p>
            <a:pPr lvl="2"/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Beacons/ATONs of Leadership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O-7/O-8-</a:t>
            </a:r>
            <a:r>
              <a:rPr lang="en-US" sz="2800" dirty="0" smtClean="0"/>
              <a:t> 1 or 2 from a zone size of all eligible O-6s</a:t>
            </a:r>
            <a:endParaRPr lang="en-US" dirty="0" smtClean="0"/>
          </a:p>
          <a:p>
            <a:pPr lvl="1"/>
            <a:r>
              <a:rPr lang="en-US" dirty="0" smtClean="0"/>
              <a:t>Training</a:t>
            </a:r>
          </a:p>
          <a:p>
            <a:pPr lvl="2">
              <a:buBlip>
                <a:blip r:embed="rId2"/>
              </a:buBlip>
            </a:pPr>
            <a:r>
              <a:rPr lang="en-US" dirty="0" smtClean="0">
                <a:solidFill>
                  <a:srgbClr val="FF0000"/>
                </a:solidFill>
              </a:rPr>
              <a:t>SES </a:t>
            </a:r>
          </a:p>
          <a:p>
            <a:pPr lvl="1"/>
            <a:r>
              <a:rPr lang="en-US" dirty="0" smtClean="0"/>
              <a:t>Performance</a:t>
            </a:r>
          </a:p>
          <a:p>
            <a:pPr lvl="2">
              <a:buBlip>
                <a:blip r:embed="rId3"/>
              </a:buBlip>
            </a:pPr>
            <a:r>
              <a:rPr lang="en-US" dirty="0" smtClean="0">
                <a:solidFill>
                  <a:srgbClr val="0033CC"/>
                </a:solidFill>
              </a:rPr>
              <a:t>Successful completion of tasks and assignments</a:t>
            </a:r>
          </a:p>
          <a:p>
            <a:pPr lvl="2">
              <a:buBlip>
                <a:blip r:embed="rId3"/>
              </a:buBlip>
            </a:pPr>
            <a:r>
              <a:rPr lang="en-US" dirty="0" smtClean="0">
                <a:solidFill>
                  <a:srgbClr val="0033CC"/>
                </a:solidFill>
              </a:rPr>
              <a:t>Diversity </a:t>
            </a:r>
          </a:p>
          <a:p>
            <a:pPr lvl="2">
              <a:buBlip>
                <a:blip r:embed="rId3"/>
              </a:buBlip>
            </a:pPr>
            <a:r>
              <a:rPr lang="en-US" dirty="0" smtClean="0">
                <a:solidFill>
                  <a:srgbClr val="0033CC"/>
                </a:solidFill>
              </a:rPr>
              <a:t>Leader of organization</a:t>
            </a:r>
          </a:p>
          <a:p>
            <a:pPr lvl="2">
              <a:buBlip>
                <a:blip r:embed="rId2"/>
              </a:buBlip>
            </a:pPr>
            <a:r>
              <a:rPr lang="en-US" dirty="0" smtClean="0">
                <a:solidFill>
                  <a:srgbClr val="FF0000"/>
                </a:solidFill>
              </a:rPr>
              <a:t>Diversity of career</a:t>
            </a:r>
          </a:p>
          <a:p>
            <a:pPr lvl="2">
              <a:buBlip>
                <a:blip r:embed="rId2"/>
              </a:buBlip>
            </a:pPr>
            <a:r>
              <a:rPr lang="en-US" dirty="0" smtClean="0">
                <a:solidFill>
                  <a:srgbClr val="FF0000"/>
                </a:solidFill>
              </a:rPr>
              <a:t>Stepping outside the comfort zone</a:t>
            </a:r>
          </a:p>
          <a:p>
            <a:pPr lvl="2">
              <a:buBlip>
                <a:blip r:embed="rId2"/>
              </a:buBlip>
            </a:pPr>
            <a:r>
              <a:rPr lang="en-US" dirty="0" smtClean="0">
                <a:solidFill>
                  <a:srgbClr val="FF0000"/>
                </a:solidFill>
              </a:rPr>
              <a:t>Ability to Lead and build successful leaders</a:t>
            </a:r>
          </a:p>
          <a:p>
            <a:pPr lvl="2">
              <a:buBlip>
                <a:blip r:embed="rId2"/>
              </a:buBlip>
            </a:pPr>
            <a:r>
              <a:rPr lang="en-US" dirty="0" smtClean="0">
                <a:solidFill>
                  <a:srgbClr val="FF0000"/>
                </a:solidFill>
              </a:rPr>
              <a:t>Lead by example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Zone…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>
                <a:ea typeface="굴림" pitchFamily="112" charset="-127"/>
              </a:rPr>
              <a:t>What is the promotion process?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ea typeface="굴림" pitchFamily="112" charset="-127"/>
              </a:rPr>
              <a:t>Meeting the Requirement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ea typeface="굴림" pitchFamily="112" charset="-127"/>
              </a:rPr>
              <a:t>Officer Personnel Board makes the recommendations 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ea typeface="굴림" pitchFamily="112" charset="-127"/>
              </a:rPr>
              <a:t>Commissioned Personnel Center ensures the process is correctly followed.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ea typeface="굴림" pitchFamily="112" charset="-127"/>
              </a:rPr>
              <a:t>The Matrix</a:t>
            </a:r>
          </a:p>
          <a:p>
            <a:pPr lvl="1">
              <a:lnSpc>
                <a:spcPct val="80000"/>
              </a:lnSpc>
              <a:buNone/>
            </a:pPr>
            <a:endParaRPr lang="en-US" sz="2000" dirty="0" smtClean="0">
              <a:ea typeface="굴림" pitchFamily="112" charset="-127"/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ea typeface="굴림" pitchFamily="112" charset="-127"/>
            </a:endParaRPr>
          </a:p>
          <a:p>
            <a:pPr>
              <a:lnSpc>
                <a:spcPct val="80000"/>
              </a:lnSpc>
              <a:buNone/>
            </a:pPr>
            <a:r>
              <a:rPr lang="en-US" sz="2400" dirty="0" smtClean="0">
                <a:ea typeface="굴림" pitchFamily="112" charset="-127"/>
              </a:rPr>
              <a:t>There is no checklist: right or wrong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5410200" y="3429000"/>
            <a:ext cx="3429000" cy="2895600"/>
          </a:xfrm>
          <a:prstGeom prst="cloudCallout">
            <a:avLst>
              <a:gd name="adj1" fmla="val -47500"/>
              <a:gd name="adj2" fmla="val 56373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Taking the path of the Red Pill does not guarantee promotion, but best prepares you to compete.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Enter the Matrix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Based on 5 Criterion </a:t>
            </a:r>
          </a:p>
          <a:p>
            <a:pPr>
              <a:buNone/>
            </a:pPr>
            <a:r>
              <a:rPr lang="en-US" dirty="0" smtClean="0"/>
              <a:t>The overall:</a:t>
            </a:r>
          </a:p>
          <a:p>
            <a:pPr lvl="1"/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leadership ability</a:t>
            </a:r>
          </a:p>
          <a:p>
            <a:pPr lvl="1"/>
            <a:r>
              <a:rPr lang="en-US" dirty="0" smtClean="0"/>
              <a:t>management ability</a:t>
            </a:r>
          </a:p>
          <a:p>
            <a:pPr lvl="1"/>
            <a:r>
              <a:rPr lang="en-US" dirty="0" smtClean="0"/>
              <a:t>professional development</a:t>
            </a:r>
          </a:p>
          <a:p>
            <a:pPr lvl="1"/>
            <a:r>
              <a:rPr lang="en-US" dirty="0" smtClean="0"/>
              <a:t>breath of experience 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of this officer when compared to other officers. </a:t>
            </a:r>
            <a:endParaRPr lang="en-US" altLang="ko-KR" sz="2400" dirty="0" smtClean="0">
              <a:ea typeface="굴림" pitchFamily="11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Matrix Loading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482" name="Picture 2">
            <a:hlinkClick r:id="rId2" action="ppaction://hlinkfile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295400"/>
            <a:ext cx="7696200" cy="3254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62000" y="4876800"/>
            <a:ext cx="7620000" cy="14773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dirty="0"/>
              <a:t>1 = Equally Important</a:t>
            </a:r>
          </a:p>
          <a:p>
            <a:r>
              <a:rPr lang="en-US" dirty="0"/>
              <a:t>5 = More Important</a:t>
            </a:r>
          </a:p>
          <a:p>
            <a:r>
              <a:rPr lang="en-US" dirty="0"/>
              <a:t>10 = Much More Important</a:t>
            </a:r>
          </a:p>
          <a:p>
            <a:r>
              <a:rPr lang="en-US" dirty="0"/>
              <a:t>1/5 (.2) = Less Important</a:t>
            </a:r>
          </a:p>
          <a:p>
            <a:r>
              <a:rPr lang="en-US" dirty="0"/>
              <a:t>1/10 (.1) = Much Less </a:t>
            </a:r>
            <a:r>
              <a:rPr lang="en-US" dirty="0" smtClean="0"/>
              <a:t>important</a:t>
            </a:r>
          </a:p>
          <a:p>
            <a:r>
              <a:rPr lang="en-US" dirty="0"/>
              <a:t> </a:t>
            </a:r>
            <a:r>
              <a:rPr lang="en-US" dirty="0" smtClean="0"/>
              <a:t>Each Relative Decimal Value is fed into the rating table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Matrix Measuring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990600" y="990605"/>
          <a:ext cx="4876799" cy="5867395"/>
        </p:xfrm>
        <a:graphic>
          <a:graphicData uri="http://schemas.openxmlformats.org/drawingml/2006/table">
            <a:tbl>
              <a:tblPr/>
              <a:tblGrid>
                <a:gridCol w="688996"/>
                <a:gridCol w="1711723"/>
                <a:gridCol w="495216"/>
                <a:gridCol w="495216"/>
                <a:gridCol w="495216"/>
                <a:gridCol w="495216"/>
                <a:gridCol w="495216"/>
              </a:tblGrid>
              <a:tr h="24014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(Grade) OFFICER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SELECTION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2253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Officer's Overall Scores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014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Performance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Leadership Ability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Management Ability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Professional Development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Breadth of Experience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Schmoe, Joe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Jefferson, Thomas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Banker, Caldwell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Davis, Jefferson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L'Efant, Pierre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O'Nassis, Jack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Humperdink, Inglebert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Ballard, Robert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Earle, Sylvia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Jones, James E.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Barbarra, Hannah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Bigelow, Henry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Carver, George W.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1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Charms, Lucky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400800" y="1295400"/>
            <a:ext cx="2133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 smtClean="0"/>
              <a:t>Rating Scores:</a:t>
            </a:r>
          </a:p>
          <a:p>
            <a:r>
              <a:rPr lang="en-US" dirty="0" smtClean="0"/>
              <a:t>1 </a:t>
            </a:r>
            <a:r>
              <a:rPr lang="en-US" dirty="0"/>
              <a:t>= Poor</a:t>
            </a:r>
          </a:p>
          <a:p>
            <a:r>
              <a:rPr lang="en-US" dirty="0"/>
              <a:t>2 = Fair</a:t>
            </a:r>
          </a:p>
          <a:p>
            <a:r>
              <a:rPr lang="en-US" dirty="0"/>
              <a:t>3 = Average</a:t>
            </a:r>
          </a:p>
          <a:p>
            <a:r>
              <a:rPr lang="en-US" dirty="0"/>
              <a:t>4 = Above Average</a:t>
            </a:r>
          </a:p>
          <a:p>
            <a:r>
              <a:rPr lang="en-US" dirty="0"/>
              <a:t>5 = Best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Rating totals are weighted against Rel. Dec. Value for each criterion, and totaled.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Resulting Ranking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dirty="0" smtClean="0"/>
              <a:t>Total of weighted criterion for each person is then ranked.  1 being the strongest candidate. </a:t>
            </a:r>
          </a:p>
          <a:p>
            <a:endParaRPr lang="en-US" dirty="0" smtClean="0"/>
          </a:p>
          <a:p>
            <a:r>
              <a:rPr lang="en-US" dirty="0" smtClean="0"/>
              <a:t>The ranking sheet is than compared to the other Board members’ and the final ranking is assessed by calculation only, at CPC.</a:t>
            </a:r>
          </a:p>
          <a:p>
            <a:endParaRPr lang="en-US" dirty="0" smtClean="0"/>
          </a:p>
          <a:p>
            <a:r>
              <a:rPr lang="en-US" dirty="0" smtClean="0"/>
              <a:t>The percent of the zone selection is then applied to the top ranked individuals.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You must choose for yourself…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 descr="matrix_red_blue_pill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881742" y="1295400"/>
            <a:ext cx="5459186" cy="4495800"/>
          </a:xfrm>
          <a:prstGeom prst="rect">
            <a:avLst/>
          </a:prstGeom>
        </p:spPr>
      </p:pic>
      <p:pic>
        <p:nvPicPr>
          <p:cNvPr id="7" name="Content Placeholder 6" descr="matrix_red_blue_pill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1999" y="1295400"/>
            <a:ext cx="5520353" cy="4495800"/>
          </a:xfrm>
        </p:spPr>
      </p:pic>
      <p:sp>
        <p:nvSpPr>
          <p:cNvPr id="8" name="TextBox 7"/>
          <p:cNvSpPr txBox="1"/>
          <p:nvPr/>
        </p:nvSpPr>
        <p:spPr>
          <a:xfrm>
            <a:off x="304800" y="6019800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Engage in your career an understand your full potential…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819400" y="60198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Continue along the steady path without  knowing how far you can really go…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8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3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a typeface="굴림" pitchFamily="112" charset="-127"/>
              </a:rPr>
              <a:t>Follow the white rabbit….Seagull…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114800"/>
          </a:xfrm>
        </p:spPr>
        <p:txBody>
          <a:bodyPr/>
          <a:lstStyle/>
          <a:p>
            <a:pPr eaLnBrk="1" hangingPunct="1"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What makes you stand out from your peers?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0" y="1600200"/>
            <a:ext cx="6096000" cy="265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ko-KR" sz="4000" dirty="0" smtClean="0">
                <a:ea typeface="굴림" pitchFamily="112" charset="-127"/>
              </a:rPr>
              <a:t>What is the ideal officer?</a:t>
            </a:r>
          </a:p>
          <a:p>
            <a:pPr lvl="2">
              <a:lnSpc>
                <a:spcPct val="80000"/>
              </a:lnSpc>
            </a:pPr>
            <a:endParaRPr lang="en-US" altLang="ko-KR" sz="2800" dirty="0" smtClean="0">
              <a:ea typeface="굴림" pitchFamily="112" charset="-127"/>
            </a:endParaRPr>
          </a:p>
          <a:p>
            <a:pPr lvl="2">
              <a:lnSpc>
                <a:spcPct val="80000"/>
              </a:lnSpc>
            </a:pPr>
            <a:r>
              <a:rPr lang="en-US" altLang="ko-KR" sz="2800" dirty="0" smtClean="0">
                <a:ea typeface="굴림" pitchFamily="112" charset="-127"/>
              </a:rPr>
              <a:t>Performance</a:t>
            </a:r>
          </a:p>
          <a:p>
            <a:pPr lvl="2">
              <a:lnSpc>
                <a:spcPct val="80000"/>
              </a:lnSpc>
            </a:pPr>
            <a:r>
              <a:rPr lang="en-US" altLang="ko-KR" sz="2800" dirty="0" smtClean="0">
                <a:ea typeface="굴림" pitchFamily="112" charset="-127"/>
              </a:rPr>
              <a:t>Leadership Ability</a:t>
            </a:r>
          </a:p>
          <a:p>
            <a:pPr lvl="2">
              <a:lnSpc>
                <a:spcPct val="80000"/>
              </a:lnSpc>
            </a:pPr>
            <a:r>
              <a:rPr lang="en-US" altLang="ko-KR" sz="2800" dirty="0" smtClean="0">
                <a:ea typeface="굴림" pitchFamily="112" charset="-127"/>
              </a:rPr>
              <a:t>Management Ability</a:t>
            </a:r>
          </a:p>
          <a:p>
            <a:pPr lvl="2">
              <a:lnSpc>
                <a:spcPct val="80000"/>
              </a:lnSpc>
            </a:pPr>
            <a:r>
              <a:rPr lang="en-US" altLang="ko-KR" sz="2800" dirty="0" smtClean="0">
                <a:ea typeface="굴림" pitchFamily="112" charset="-127"/>
              </a:rPr>
              <a:t>Professional Development</a:t>
            </a:r>
          </a:p>
          <a:p>
            <a:pPr lvl="2">
              <a:lnSpc>
                <a:spcPct val="80000"/>
              </a:lnSpc>
            </a:pPr>
            <a:r>
              <a:rPr lang="en-US" altLang="ko-KR" sz="2800" dirty="0" smtClean="0">
                <a:ea typeface="굴림" pitchFamily="112" charset="-127"/>
              </a:rPr>
              <a:t>Breadth of Experience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Discussion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297363"/>
          </a:xfrm>
        </p:spPr>
        <p:txBody>
          <a:bodyPr/>
          <a:lstStyle/>
          <a:p>
            <a:r>
              <a:rPr lang="en-US" dirty="0" smtClean="0"/>
              <a:t>What can you do to be competitive?</a:t>
            </a:r>
          </a:p>
          <a:p>
            <a:pPr lvl="1"/>
            <a:r>
              <a:rPr lang="en-US" altLang="ko-KR" sz="2400" dirty="0" smtClean="0">
                <a:ea typeface="굴림" pitchFamily="112" charset="-127"/>
              </a:rPr>
              <a:t>Performance</a:t>
            </a:r>
          </a:p>
          <a:p>
            <a:pPr lvl="1">
              <a:buNone/>
            </a:pPr>
            <a:endParaRPr lang="en-US" altLang="ko-KR" sz="2400" dirty="0" smtClean="0">
              <a:ea typeface="굴림" pitchFamily="112" charset="-127"/>
            </a:endParaRPr>
          </a:p>
          <a:p>
            <a:pPr lvl="1"/>
            <a:r>
              <a:rPr lang="en-US" altLang="ko-KR" sz="2400" dirty="0" smtClean="0">
                <a:ea typeface="굴림" pitchFamily="112" charset="-127"/>
              </a:rPr>
              <a:t>Leadership Ability</a:t>
            </a:r>
          </a:p>
          <a:p>
            <a:pPr lvl="1"/>
            <a:endParaRPr lang="en-US" altLang="ko-KR" sz="2400" dirty="0" smtClean="0">
              <a:ea typeface="굴림" pitchFamily="112" charset="-127"/>
            </a:endParaRPr>
          </a:p>
          <a:p>
            <a:pPr lvl="1"/>
            <a:r>
              <a:rPr lang="en-US" altLang="ko-KR" sz="2400" dirty="0" smtClean="0">
                <a:ea typeface="굴림" pitchFamily="112" charset="-127"/>
              </a:rPr>
              <a:t>Management ability</a:t>
            </a:r>
          </a:p>
          <a:p>
            <a:pPr lvl="1"/>
            <a:endParaRPr lang="en-US" altLang="ko-KR" sz="2400" dirty="0" smtClean="0">
              <a:ea typeface="굴림" pitchFamily="112" charset="-127"/>
            </a:endParaRPr>
          </a:p>
          <a:p>
            <a:pPr lvl="1"/>
            <a:r>
              <a:rPr lang="en-US" altLang="ko-KR" sz="2400" dirty="0" smtClean="0">
                <a:ea typeface="굴림" pitchFamily="112" charset="-127"/>
              </a:rPr>
              <a:t>Professional Development</a:t>
            </a:r>
          </a:p>
          <a:p>
            <a:pPr lvl="1"/>
            <a:endParaRPr lang="en-US" altLang="ko-KR" sz="2400" dirty="0" smtClean="0">
              <a:ea typeface="굴림" pitchFamily="112" charset="-127"/>
            </a:endParaRPr>
          </a:p>
          <a:p>
            <a:pPr lvl="1"/>
            <a:r>
              <a:rPr lang="en-US" altLang="ko-KR" sz="2400" dirty="0" smtClean="0">
                <a:ea typeface="굴림" pitchFamily="112" charset="-127"/>
              </a:rPr>
              <a:t>Breadth of Experience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References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Leadership Development Framework</a:t>
            </a:r>
          </a:p>
          <a:p>
            <a:pPr lvl="1"/>
            <a:r>
              <a:rPr lang="en-US" sz="2400" dirty="0" smtClean="0">
                <a:hlinkClick r:id="rId2"/>
              </a:rPr>
              <a:t>www.corpscpc.noaa.gov/careermgmt/leadership.html</a:t>
            </a:r>
            <a:endParaRPr lang="en-US" dirty="0" smtClean="0"/>
          </a:p>
          <a:p>
            <a:r>
              <a:rPr lang="en-US" dirty="0" smtClean="0"/>
              <a:t>Questions:	</a:t>
            </a:r>
          </a:p>
          <a:p>
            <a:pPr lvl="1"/>
            <a:r>
              <a:rPr lang="en-US" dirty="0" smtClean="0"/>
              <a:t>CDR Jon Swallow, NOAA </a:t>
            </a:r>
          </a:p>
          <a:p>
            <a:pPr lvl="2"/>
            <a:r>
              <a:rPr lang="en-US" dirty="0" smtClean="0"/>
              <a:t>Chief, Officer Career Management Division</a:t>
            </a:r>
          </a:p>
          <a:p>
            <a:pPr lvl="2"/>
            <a:r>
              <a:rPr lang="en-US" dirty="0" smtClean="0"/>
              <a:t>301-713-7748  or </a:t>
            </a:r>
            <a:r>
              <a:rPr lang="en-US" dirty="0" smtClean="0">
                <a:hlinkClick r:id="rId3"/>
              </a:rPr>
              <a:t>Jon.Swallow@noaa.gov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Your career is in your hands…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redpill blue pill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1143000"/>
            <a:ext cx="9144000" cy="571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64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ea typeface="굴림" pitchFamily="112" charset="-127"/>
              </a:rPr>
              <a:t>How do you get there?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Content Placeholder 3" descr="Competency pyrami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1828800"/>
            <a:ext cx="8291512" cy="391284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learning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1066800"/>
            <a:ext cx="9144000" cy="6172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Path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91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ko-KR" sz="2200" dirty="0" smtClean="0">
                <a:solidFill>
                  <a:schemeClr val="bg1"/>
                </a:solidFill>
                <a:ea typeface="굴림" pitchFamily="112" charset="-127"/>
              </a:rPr>
              <a:t>Technical and Operational Training…</a:t>
            </a:r>
          </a:p>
          <a:p>
            <a:pPr lvl="1">
              <a:lnSpc>
                <a:spcPct val="80000"/>
              </a:lnSpc>
            </a:pPr>
            <a:r>
              <a:rPr lang="en-US" altLang="ko-KR" sz="1800" dirty="0" smtClean="0">
                <a:solidFill>
                  <a:schemeClr val="bg1"/>
                </a:solidFill>
                <a:ea typeface="굴림" pitchFamily="112" charset="-127"/>
              </a:rPr>
              <a:t>Using what you’ve learned, learning from mistakes and experience</a:t>
            </a:r>
          </a:p>
          <a:p>
            <a:pPr>
              <a:buNone/>
            </a:pPr>
            <a:endParaRPr lang="en-US" sz="2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877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Leading self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O-2- 100% of eligible may be promoted	</a:t>
            </a:r>
          </a:p>
          <a:p>
            <a:pPr lvl="1"/>
            <a:r>
              <a:rPr lang="en-US" dirty="0" smtClean="0"/>
              <a:t>Training</a:t>
            </a:r>
          </a:p>
          <a:p>
            <a:pPr lvl="2">
              <a:buBlip>
                <a:blip r:embed="rId2"/>
              </a:buBlip>
            </a:pPr>
            <a:r>
              <a:rPr lang="en-US" dirty="0" smtClean="0">
                <a:solidFill>
                  <a:srgbClr val="0033CC"/>
                </a:solidFill>
              </a:rPr>
              <a:t>eLearning Center-required by directives</a:t>
            </a:r>
          </a:p>
          <a:p>
            <a:pPr lvl="2">
              <a:buBlip>
                <a:blip r:embed="rId3"/>
              </a:buBlip>
            </a:pPr>
            <a:r>
              <a:rPr lang="en-US" dirty="0" smtClean="0">
                <a:solidFill>
                  <a:srgbClr val="FF0000"/>
                </a:solidFill>
              </a:rPr>
              <a:t>Find opportunities to expand your skill set</a:t>
            </a:r>
          </a:p>
          <a:p>
            <a:pPr lvl="1"/>
            <a:r>
              <a:rPr lang="en-US" dirty="0" smtClean="0"/>
              <a:t>Medical</a:t>
            </a:r>
          </a:p>
          <a:p>
            <a:pPr lvl="2">
              <a:buBlip>
                <a:blip r:embed="rId2"/>
              </a:buBlip>
            </a:pPr>
            <a:r>
              <a:rPr lang="en-US" dirty="0" smtClean="0">
                <a:solidFill>
                  <a:srgbClr val="0033CC"/>
                </a:solidFill>
              </a:rPr>
              <a:t> Follow the directives</a:t>
            </a:r>
          </a:p>
          <a:p>
            <a:pPr lvl="2">
              <a:buBlip>
                <a:blip r:embed="rId3"/>
              </a:buBlip>
            </a:pPr>
            <a:r>
              <a:rPr lang="en-US" dirty="0" smtClean="0">
                <a:solidFill>
                  <a:srgbClr val="FF0000"/>
                </a:solidFill>
              </a:rPr>
              <a:t> Complete and submit documents on time.</a:t>
            </a:r>
          </a:p>
          <a:p>
            <a:pPr lvl="1"/>
            <a:r>
              <a:rPr lang="en-US" dirty="0" smtClean="0"/>
              <a:t>Performance</a:t>
            </a:r>
          </a:p>
          <a:p>
            <a:pPr lvl="2">
              <a:buBlip>
                <a:blip r:embed="rId2"/>
              </a:buBlip>
            </a:pPr>
            <a:r>
              <a:rPr lang="en-US" dirty="0" smtClean="0">
                <a:solidFill>
                  <a:srgbClr val="0033CC"/>
                </a:solidFill>
              </a:rPr>
              <a:t>Successful completion of tasks and assignments.</a:t>
            </a:r>
          </a:p>
          <a:p>
            <a:pPr lvl="2">
              <a:buBlip>
                <a:blip r:embed="rId3"/>
              </a:buBlip>
            </a:pPr>
            <a:r>
              <a:rPr lang="en-US" dirty="0" smtClean="0">
                <a:solidFill>
                  <a:srgbClr val="FF0000"/>
                </a:solidFill>
              </a:rPr>
              <a:t>Take on challenges, be proactive in leading projects.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Leading Others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O-3- 80% (+/- 10%) of zone may be promoted</a:t>
            </a:r>
          </a:p>
          <a:p>
            <a:pPr lvl="1"/>
            <a:r>
              <a:rPr lang="en-US" dirty="0" smtClean="0"/>
              <a:t>Training</a:t>
            </a:r>
          </a:p>
          <a:p>
            <a:pPr lvl="2">
              <a:buBlip>
                <a:blip r:embed="rId2"/>
              </a:buBlip>
            </a:pPr>
            <a:r>
              <a:rPr lang="en-US" dirty="0" smtClean="0">
                <a:solidFill>
                  <a:srgbClr val="0033CC"/>
                </a:solidFill>
              </a:rPr>
              <a:t>eLearning Center</a:t>
            </a:r>
          </a:p>
          <a:p>
            <a:pPr lvl="2">
              <a:buBlip>
                <a:blip r:embed="rId3"/>
              </a:buBlip>
            </a:pPr>
            <a:r>
              <a:rPr lang="en-US" dirty="0" smtClean="0">
                <a:solidFill>
                  <a:srgbClr val="FF0000"/>
                </a:solidFill>
              </a:rPr>
              <a:t>Graduate Work, build managerial skills</a:t>
            </a:r>
          </a:p>
          <a:p>
            <a:pPr lvl="1"/>
            <a:r>
              <a:rPr lang="en-US" dirty="0" smtClean="0"/>
              <a:t>Medical</a:t>
            </a:r>
          </a:p>
          <a:p>
            <a:pPr lvl="2">
              <a:buBlip>
                <a:blip r:embed="rId2"/>
              </a:buBlip>
            </a:pPr>
            <a:r>
              <a:rPr lang="en-US" dirty="0" smtClean="0">
                <a:solidFill>
                  <a:srgbClr val="0033CC"/>
                </a:solidFill>
              </a:rPr>
              <a:t>Directives, 5 yr Physical </a:t>
            </a:r>
            <a:r>
              <a:rPr lang="en-US" dirty="0" smtClean="0">
                <a:solidFill>
                  <a:srgbClr val="FF0000"/>
                </a:solidFill>
              </a:rPr>
              <a:t>on time</a:t>
            </a:r>
          </a:p>
          <a:p>
            <a:pPr lvl="1"/>
            <a:r>
              <a:rPr lang="en-US" dirty="0" smtClean="0"/>
              <a:t>Performance</a:t>
            </a:r>
          </a:p>
          <a:p>
            <a:pPr lvl="2">
              <a:buBlip>
                <a:blip r:embed="rId2"/>
              </a:buBlip>
            </a:pPr>
            <a:r>
              <a:rPr lang="en-US" dirty="0" smtClean="0">
                <a:solidFill>
                  <a:srgbClr val="0033CC"/>
                </a:solidFill>
              </a:rPr>
              <a:t>Successful completion of tasks and assignments.</a:t>
            </a:r>
          </a:p>
          <a:p>
            <a:pPr lvl="2">
              <a:buBlip>
                <a:blip r:embed="rId3"/>
              </a:buBlip>
            </a:pPr>
            <a:r>
              <a:rPr lang="en-US" dirty="0" smtClean="0">
                <a:solidFill>
                  <a:srgbClr val="FF0000"/>
                </a:solidFill>
              </a:rPr>
              <a:t>Show potential for leadership</a:t>
            </a:r>
          </a:p>
          <a:p>
            <a:pPr lvl="2">
              <a:buBlip>
                <a:blip r:embed="rId3"/>
              </a:buBlip>
            </a:pPr>
            <a:r>
              <a:rPr lang="en-US" dirty="0" smtClean="0">
                <a:solidFill>
                  <a:srgbClr val="FF0000"/>
                </a:solidFill>
              </a:rPr>
              <a:t>Gain experience as project/program lead</a:t>
            </a:r>
          </a:p>
          <a:p>
            <a:pPr lvl="2">
              <a:buBlip>
                <a:blip r:embed="rId3"/>
              </a:buBlip>
            </a:pPr>
            <a:r>
              <a:rPr lang="en-US" dirty="0" smtClean="0">
                <a:solidFill>
                  <a:srgbClr val="FF0000"/>
                </a:solidFill>
              </a:rPr>
              <a:t>Step outside comfort zone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6400800" y="2209800"/>
            <a:ext cx="2514600" cy="2514600"/>
          </a:xfrm>
          <a:prstGeom prst="cloudCallout">
            <a:avLst>
              <a:gd name="adj1" fmla="val 35031"/>
              <a:gd name="adj2" fmla="val 92170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Keep in Mind… Taking the Red Pill </a:t>
            </a:r>
            <a:r>
              <a:rPr lang="en-US" i="1" dirty="0" smtClean="0"/>
              <a:t> does not guarantee promotion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poon bend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1143000"/>
            <a:ext cx="9144000" cy="6286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ko-KR" sz="2200" dirty="0" smtClean="0">
                <a:solidFill>
                  <a:schemeClr val="bg1"/>
                </a:solidFill>
                <a:ea typeface="굴림" pitchFamily="112" charset="-127"/>
              </a:rPr>
              <a:t>Mastering your abilities – </a:t>
            </a:r>
            <a:r>
              <a:rPr lang="en-US" altLang="ko-KR" sz="1800" dirty="0" smtClean="0">
                <a:solidFill>
                  <a:schemeClr val="bg1"/>
                </a:solidFill>
                <a:ea typeface="굴림" pitchFamily="112" charset="-127"/>
              </a:rPr>
              <a:t>Sharing your strengths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59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Leading Change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O-4 – 70% (+/- 10%) of zone may be promoted</a:t>
            </a:r>
          </a:p>
          <a:p>
            <a:pPr lvl="1"/>
            <a:r>
              <a:rPr lang="en-US" dirty="0" smtClean="0"/>
              <a:t>Training</a:t>
            </a:r>
          </a:p>
          <a:p>
            <a:pPr lvl="2">
              <a:buBlip>
                <a:blip r:embed="rId2"/>
              </a:buBlip>
            </a:pPr>
            <a:r>
              <a:rPr lang="en-US" dirty="0" smtClean="0">
                <a:solidFill>
                  <a:srgbClr val="0033CC"/>
                </a:solidFill>
              </a:rPr>
              <a:t>eLearning Center, LDAP</a:t>
            </a:r>
          </a:p>
          <a:p>
            <a:pPr lvl="2">
              <a:buBlip>
                <a:blip r:embed="rId3"/>
              </a:buBlip>
            </a:pPr>
            <a:r>
              <a:rPr lang="en-US" dirty="0" smtClean="0">
                <a:solidFill>
                  <a:srgbClr val="FF0000"/>
                </a:solidFill>
              </a:rPr>
              <a:t>Seek to master skills, supervisory roles, leadership seminars</a:t>
            </a:r>
          </a:p>
          <a:p>
            <a:pPr lvl="1"/>
            <a:r>
              <a:rPr lang="en-US" dirty="0" smtClean="0"/>
              <a:t>Performance</a:t>
            </a:r>
          </a:p>
          <a:p>
            <a:pPr lvl="2">
              <a:buBlip>
                <a:blip r:embed="rId2"/>
              </a:buBlip>
            </a:pPr>
            <a:r>
              <a:rPr lang="en-US" dirty="0" smtClean="0">
                <a:solidFill>
                  <a:srgbClr val="0033CC"/>
                </a:solidFill>
              </a:rPr>
              <a:t>Successful completion of tasks and assignments</a:t>
            </a:r>
          </a:p>
          <a:p>
            <a:pPr lvl="2">
              <a:buBlip>
                <a:blip r:embed="rId2"/>
              </a:buBlip>
            </a:pPr>
            <a:r>
              <a:rPr lang="en-US" dirty="0" smtClean="0">
                <a:solidFill>
                  <a:srgbClr val="0033CC"/>
                </a:solidFill>
              </a:rPr>
              <a:t>Management experience</a:t>
            </a:r>
          </a:p>
          <a:p>
            <a:pPr lvl="2">
              <a:buBlip>
                <a:blip r:embed="rId3"/>
              </a:buBlip>
            </a:pPr>
            <a:r>
              <a:rPr lang="en-US" dirty="0" smtClean="0">
                <a:solidFill>
                  <a:srgbClr val="FF0000"/>
                </a:solidFill>
              </a:rPr>
              <a:t>Diversify your career</a:t>
            </a:r>
          </a:p>
          <a:p>
            <a:pPr lvl="2">
              <a:buBlip>
                <a:blip r:embed="rId3"/>
              </a:buBlip>
            </a:pPr>
            <a:r>
              <a:rPr lang="en-US" dirty="0" smtClean="0">
                <a:solidFill>
                  <a:srgbClr val="FF0000"/>
                </a:solidFill>
              </a:rPr>
              <a:t>Develop your team leadership potential</a:t>
            </a:r>
          </a:p>
          <a:p>
            <a:pPr lvl="2">
              <a:buBlip>
                <a:blip r:embed="rId3"/>
              </a:buBlip>
            </a:pPr>
            <a:r>
              <a:rPr lang="en-US" dirty="0" smtClean="0">
                <a:solidFill>
                  <a:srgbClr val="FF0000"/>
                </a:solidFill>
              </a:rPr>
              <a:t>Improve a program or project’s efficiency</a:t>
            </a:r>
          </a:p>
          <a:p>
            <a:pPr lvl="2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6553200" y="3352800"/>
            <a:ext cx="2590800" cy="2362200"/>
          </a:xfrm>
          <a:prstGeom prst="cloudCallou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PROMOTIONS ARE NEVER GUARANTEED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atri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matrix</Template>
  <TotalTime>14558</TotalTime>
  <Words>752</Words>
  <Application>Microsoft Office PowerPoint</Application>
  <PresentationFormat>On-screen Show (4:3)</PresentationFormat>
  <Paragraphs>279</Paragraphs>
  <Slides>21</Slides>
  <Notes>0</Notes>
  <HiddenSlides>0</HiddenSlides>
  <MMClips>4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matrix</vt:lpstr>
      <vt:lpstr>Enter The Matrix</vt:lpstr>
      <vt:lpstr>Follow the white rabbit….Seagull…</vt:lpstr>
      <vt:lpstr>Your career is in your hands…</vt:lpstr>
      <vt:lpstr>How do you get there?</vt:lpstr>
      <vt:lpstr>The Path</vt:lpstr>
      <vt:lpstr>Leading self </vt:lpstr>
      <vt:lpstr>Leading Others</vt:lpstr>
      <vt:lpstr>The Path</vt:lpstr>
      <vt:lpstr>Leading Change</vt:lpstr>
      <vt:lpstr>Leading Performance</vt:lpstr>
      <vt:lpstr>The Path</vt:lpstr>
      <vt:lpstr>Leading Organizations</vt:lpstr>
      <vt:lpstr>Beacons/ATONs of Leadership</vt:lpstr>
      <vt:lpstr>The Zone…</vt:lpstr>
      <vt:lpstr>Enter the Matrix</vt:lpstr>
      <vt:lpstr>Matrix Loading</vt:lpstr>
      <vt:lpstr>Matrix Measuring</vt:lpstr>
      <vt:lpstr>Resulting Ranking</vt:lpstr>
      <vt:lpstr>You must choose for yourself…</vt:lpstr>
      <vt:lpstr>Discussion</vt:lpstr>
      <vt:lpstr>References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 The Matrix</dc:title>
  <dc:creator>Sarah.Dunsford</dc:creator>
  <cp:lastModifiedBy>Sarah.Dunsford</cp:lastModifiedBy>
  <cp:revision>1031</cp:revision>
  <dcterms:created xsi:type="dcterms:W3CDTF">2010-11-22T18:55:39Z</dcterms:created>
  <dcterms:modified xsi:type="dcterms:W3CDTF">2011-04-05T13:25:46Z</dcterms:modified>
</cp:coreProperties>
</file>