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59" r:id="rId4"/>
    <p:sldId id="285" r:id="rId5"/>
    <p:sldId id="260" r:id="rId6"/>
    <p:sldId id="261" r:id="rId7"/>
    <p:sldId id="262" r:id="rId8"/>
    <p:sldId id="263" r:id="rId9"/>
    <p:sldId id="284" r:id="rId10"/>
    <p:sldId id="286" r:id="rId11"/>
    <p:sldId id="272" r:id="rId12"/>
    <p:sldId id="273" r:id="rId13"/>
    <p:sldId id="274" r:id="rId14"/>
    <p:sldId id="282" r:id="rId15"/>
    <p:sldId id="281" r:id="rId16"/>
    <p:sldId id="283" r:id="rId17"/>
    <p:sldId id="276" r:id="rId18"/>
    <p:sldId id="277" r:id="rId19"/>
    <p:sldId id="278" r:id="rId20"/>
    <p:sldId id="279" r:id="rId21"/>
    <p:sldId id="280"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40" autoAdjust="0"/>
  </p:normalViewPr>
  <p:slideViewPr>
    <p:cSldViewPr snapToGrid="0">
      <p:cViewPr varScale="1">
        <p:scale>
          <a:sx n="186" d="100"/>
          <a:sy n="186" d="100"/>
        </p:scale>
        <p:origin x="106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1027deb37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1027deb37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elements of a good OER statement.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Does </a:t>
            </a:r>
            <a:r>
              <a:rPr lang="en" dirty="0" smtClean="0"/>
              <a:t>it </a:t>
            </a:r>
            <a:r>
              <a:rPr lang="en" dirty="0"/>
              <a:t>answer the question, “SO WHAT?”</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1027deb37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1027deb37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1027deb37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1027deb37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1027deb37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1027deb37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1027deb37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1027deb37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8d3eabd9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8d3eabd9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13c8acf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13c8acf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Go over notes from beginning of “what do you want to get out of today’s lesson?”</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1027deb3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1027deb3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 - what we’re going to cover today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a:t>Objectives - the takeaways from today’s lesson</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1027deb3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1027deb3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some of the official guidance on the OER process.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a:t>Mention/show other books that help with verbiage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8d3eabd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8d3eabd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These are some of the official guidance on the OER process. The Leadership Development Framework has helpful info on progression, useful verbiage. Tie in the competencies for the level of the rated on officer to what you’re evaluating on and writing </a:t>
            </a:r>
            <a:r>
              <a:rPr lang="en" dirty="0" smtClean="0"/>
              <a:t>about. Take a good look at</a:t>
            </a:r>
            <a:r>
              <a:rPr lang="en" baseline="0" dirty="0" smtClean="0"/>
              <a:t> the organizational goals as well. If you can tie your actions/impact to the goals of the organization, you should do well.</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1027deb3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1027deb3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OER instructions say to fill out section 1 &amp; maybe section 2. DEFINITELY FILL OUT SECTION 1.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But get w/ your supervisor to understand how they want your input.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None/>
            </a:pPr>
            <a:r>
              <a:rPr lang="en">
                <a:solidFill>
                  <a:schemeClr val="dk1"/>
                </a:solidFill>
              </a:rPr>
              <a:t>Write your own OER! Make it easy on your supervisor **OR** Make sure you know what your supervisor’s expectations are for OER submissions</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a:solidFill>
                  <a:schemeClr val="dk1"/>
                </a:solidFill>
              </a:rPr>
              <a:t>Next slide is from the FAQs about writing your own OER</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1027deb37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1027deb37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However, see this as an opportunity to:</a:t>
            </a:r>
          </a:p>
          <a:p>
            <a:pPr marL="228600" lvl="0" indent="-228600" algn="l" rtl="0">
              <a:spcBef>
                <a:spcPts val="0"/>
              </a:spcBef>
              <a:spcAft>
                <a:spcPts val="0"/>
              </a:spcAft>
              <a:buAutoNum type="alphaUcParenR"/>
            </a:pPr>
            <a:r>
              <a:rPr lang="en-US" baseline="0" dirty="0" smtClean="0"/>
              <a:t>Get better at crafting OER bullets to effectively convey the importance and impact of the work you are doing.</a:t>
            </a:r>
            <a:endParaRPr lang="en-US" baseline="0" dirty="0"/>
          </a:p>
          <a:p>
            <a:pPr marL="228600" lvl="0" indent="-228600" algn="l" rtl="0">
              <a:spcBef>
                <a:spcPts val="0"/>
              </a:spcBef>
              <a:spcAft>
                <a:spcPts val="0"/>
              </a:spcAft>
              <a:buAutoNum type="alphaUcParenR"/>
            </a:pPr>
            <a:r>
              <a:rPr lang="en-US" baseline="0" dirty="0" smtClean="0"/>
              <a:t>Paint the best picture of yourself and take some work off of your rating chain members’ 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1027deb37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1027deb37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Fill out section 1 &amp; 2. Make sure you get your dates correct, Days Not Observed (most common for PCS). Unit NAME &amp; LOCATION. CAPITALIZE your job title. Resources for section 2: billet description, ask previous officers. </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10.A.5.a. For LT &amp; above - section 1. Section 2 is RO or SUP but I suggest that the RO does it</a:t>
            </a:r>
            <a:endParaRPr dirty="0">
              <a:solidFill>
                <a:schemeClr val="dk1"/>
              </a:solidFill>
            </a:endParaRPr>
          </a:p>
          <a:p>
            <a:pPr marL="0" lvl="0" indent="0" algn="l" rtl="0">
              <a:spcBef>
                <a:spcPts val="0"/>
              </a:spcBef>
              <a:spcAft>
                <a:spcPts val="0"/>
              </a:spcAft>
              <a:buNone/>
            </a:pPr>
            <a:r>
              <a:rPr lang="en" dirty="0">
                <a:solidFill>
                  <a:schemeClr val="dk1"/>
                </a:solidFill>
              </a:rPr>
              <a:t>10.A.5.b. For ENS &amp; JO - section 1. Section 2 is SUP but I suggest RO does it</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Meet your deadlines (makes it easy for your SUP &amp; it’s part of the scoring criteria (5f</a:t>
            </a:r>
            <a:r>
              <a:rPr lang="en" dirty="0" smtClean="0">
                <a:solidFill>
                  <a:schemeClr val="dk1"/>
                </a:solidFill>
              </a:rPr>
              <a:t>))</a:t>
            </a:r>
          </a:p>
          <a:p>
            <a:pPr marL="0" lvl="0" indent="0" algn="l" rtl="0">
              <a:spcBef>
                <a:spcPts val="0"/>
              </a:spcBef>
              <a:spcAft>
                <a:spcPts val="0"/>
              </a:spcAft>
              <a:buClr>
                <a:schemeClr val="dk1"/>
              </a:buClr>
              <a:buSzPts val="1100"/>
              <a:buFont typeface="Arial"/>
              <a:buNone/>
            </a:pPr>
            <a:endParaRPr lang="en" dirty="0" smtClean="0">
              <a:solidFill>
                <a:schemeClr val="dk1"/>
              </a:solidFill>
            </a:endParaRPr>
          </a:p>
          <a:p>
            <a:pPr marL="0" lvl="0" indent="0" algn="l" rtl="0">
              <a:spcBef>
                <a:spcPts val="0"/>
              </a:spcBef>
              <a:spcAft>
                <a:spcPts val="0"/>
              </a:spcAft>
              <a:buClr>
                <a:schemeClr val="dk1"/>
              </a:buClr>
              <a:buSzPts val="1100"/>
              <a:buFont typeface="Arial"/>
              <a:buNone/>
            </a:pPr>
            <a:r>
              <a:rPr lang="en" dirty="0" smtClean="0">
                <a:solidFill>
                  <a:schemeClr val="dk1"/>
                </a:solidFill>
              </a:rPr>
              <a:t>I recommend downloading</a:t>
            </a:r>
            <a:r>
              <a:rPr lang="en" baseline="0" dirty="0" smtClean="0">
                <a:solidFill>
                  <a:schemeClr val="dk1"/>
                </a:solidFill>
              </a:rPr>
              <a:t> a new form every time you begin an OER. We have experienced corrupted forms when submitted to CPC. Any time there is an issue with the forms that are submitted, it only slows the processing down. It is difficult enough to get all the signatures once, the delay seems exponential for subsequent submissions.</a:t>
            </a:r>
          </a:p>
          <a:p>
            <a:pPr marL="0" lvl="0" indent="0" algn="l" rtl="0">
              <a:spcBef>
                <a:spcPts val="0"/>
              </a:spcBef>
              <a:spcAft>
                <a:spcPts val="0"/>
              </a:spcAft>
              <a:buClr>
                <a:schemeClr val="dk1"/>
              </a:buClr>
              <a:buSzPts val="1100"/>
              <a:buFont typeface="Arial"/>
              <a:buNone/>
            </a:pPr>
            <a:endParaRPr lang="en" baseline="0" dirty="0" smtClean="0">
              <a:solidFill>
                <a:schemeClr val="dk1"/>
              </a:solidFill>
            </a:endParaRPr>
          </a:p>
          <a:p>
            <a:pPr marL="0" lvl="0" indent="0" algn="l" rtl="0">
              <a:spcBef>
                <a:spcPts val="0"/>
              </a:spcBef>
              <a:spcAft>
                <a:spcPts val="0"/>
              </a:spcAft>
              <a:buClr>
                <a:schemeClr val="dk1"/>
              </a:buClr>
              <a:buSzPts val="1100"/>
              <a:buFont typeface="Arial"/>
              <a:buNone/>
            </a:pPr>
            <a:r>
              <a:rPr lang="en" baseline="0" dirty="0" smtClean="0">
                <a:solidFill>
                  <a:schemeClr val="dk1"/>
                </a:solidFill>
              </a:rPr>
              <a:t>I have heard comment that the ENS OERs are somewhat irrelevant, as the promotion mutiplier for JG is 100%. If you meet the requirements, you are selected. However, the precept letters for LT say look at 5 years back at the least. This usually incorporates the ENS OERs. Don’t let a good officer get passed down the road because of the attention given to these early OERs. Also, feedback is important at all stages of a career.</a:t>
            </a:r>
          </a:p>
          <a:p>
            <a:pPr marL="0" lvl="0" indent="0" algn="l" rtl="0">
              <a:spcBef>
                <a:spcPts val="0"/>
              </a:spcBef>
              <a:spcAft>
                <a:spcPts val="0"/>
              </a:spcAft>
              <a:buClr>
                <a:schemeClr val="dk1"/>
              </a:buClr>
              <a:buSzPts val="1100"/>
              <a:buFont typeface="Arial"/>
              <a:buNone/>
            </a:pPr>
            <a:endParaRPr lang="en" baseline="0" dirty="0" smtClean="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Click on Open button. Assign your numerical ratings. Logic would dictate you choose the categories that the Officer rated the highest. Advocate</a:t>
            </a:r>
            <a:r>
              <a:rPr lang="en-US" baseline="0" dirty="0" smtClean="0"/>
              <a:t> for your Officers. Describe the actions that have made them stand out.</a:t>
            </a:r>
            <a:endParaRPr lang="en-US" dirty="0"/>
          </a:p>
        </p:txBody>
      </p:sp>
    </p:spTree>
    <p:extLst>
      <p:ext uri="{BB962C8B-B14F-4D97-AF65-F5344CB8AC3E}">
        <p14:creationId xmlns:p14="http://schemas.microsoft.com/office/powerpoint/2010/main" val="741275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1027deb37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1027deb37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 just u/w stuff to keep track of. Many other collateral duty metrics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284900" y="299875"/>
            <a:ext cx="65529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8953"/>
            <a:ext cx="8520600" cy="3689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pic>
        <p:nvPicPr>
          <p:cNvPr id="20" name="Google Shape;20;p4"/>
          <p:cNvPicPr preferRelativeResize="0"/>
          <p:nvPr/>
        </p:nvPicPr>
        <p:blipFill>
          <a:blip r:embed="rId2">
            <a:alphaModFix/>
          </a:blip>
          <a:stretch>
            <a:fillRect/>
          </a:stretch>
        </p:blipFill>
        <p:spPr>
          <a:xfrm>
            <a:off x="163027" y="94172"/>
            <a:ext cx="973325" cy="984075"/>
          </a:xfrm>
          <a:prstGeom prst="rect">
            <a:avLst/>
          </a:prstGeom>
          <a:noFill/>
          <a:ln>
            <a:noFill/>
          </a:ln>
        </p:spPr>
      </p:pic>
      <p:cxnSp>
        <p:nvCxnSpPr>
          <p:cNvPr id="21" name="Google Shape;21;p4"/>
          <p:cNvCxnSpPr/>
          <p:nvPr/>
        </p:nvCxnSpPr>
        <p:spPr>
          <a:xfrm rot="10800000" flipH="1">
            <a:off x="138075" y="1102700"/>
            <a:ext cx="8899800" cy="31800"/>
          </a:xfrm>
          <a:prstGeom prst="straightConnector1">
            <a:avLst/>
          </a:prstGeom>
          <a:noFill/>
          <a:ln w="38100" cap="flat" cmpd="sng">
            <a:solidFill>
              <a:srgbClr val="FF0000"/>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owl.purdue.edu/owl/general_writing/academic_writing/active_and_passive_voice/active_versus_passive_voice.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corpscpc.noaa.gov/careermgmt/evaluation.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corpscpc.noaa.gov/careermgmt/pdf/Leadership%20Development%20Framework.pdf" TargetMode="External"/><Relationship Id="rId5" Type="http://schemas.openxmlformats.org/officeDocument/2006/relationships/hyperlink" Target="https://www.corpscpc.noaa.gov/cpchome/howto_guidance.html" TargetMode="External"/><Relationship Id="rId4" Type="http://schemas.openxmlformats.org/officeDocument/2006/relationships/hyperlink" Target="https://www.corpscpc.noaa.gov/procedures/persmanual/ncch10_pm.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orpscpc.noaa.gov/procedures/index.html" TargetMode="External"/><Relationship Id="rId2" Type="http://schemas.openxmlformats.org/officeDocument/2006/relationships/hyperlink" Target="https://www.corpscpc.noaa.gov/careermgmt/pdf/10_reasons_oers_invalid.pdf"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corpscpc.noaa.gov/careermgmt/pdf/Leadership%20Development%20Framework.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2000250" y="0"/>
            <a:ext cx="5143500" cy="5143500"/>
          </a:xfrm>
          <a:prstGeom prst="rect">
            <a:avLst/>
          </a:prstGeom>
          <a:noFill/>
          <a:ln>
            <a:noFill/>
          </a:ln>
        </p:spPr>
      </p:pic>
      <p:sp>
        <p:nvSpPr>
          <p:cNvPr id="57" name="Google Shape;57;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OER Writing</a:t>
            </a:r>
            <a:endParaRPr dirty="0"/>
          </a:p>
        </p:txBody>
      </p:sp>
      <p:sp>
        <p:nvSpPr>
          <p:cNvPr id="58" name="Google Shape;58;p13"/>
          <p:cNvSpPr txBox="1">
            <a:spLocks noGrp="1"/>
          </p:cNvSpPr>
          <p:nvPr>
            <p:ph type="subTitle" idx="1"/>
          </p:nvPr>
        </p:nvSpPr>
        <p:spPr>
          <a:xfrm>
            <a:off x="311700" y="2834125"/>
            <a:ext cx="8520600" cy="113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CDR </a:t>
            </a:r>
            <a:r>
              <a:rPr lang="en" dirty="0" smtClean="0"/>
              <a:t>Jeffrey Taylor</a:t>
            </a:r>
            <a:endParaRPr dirty="0"/>
          </a:p>
          <a:p>
            <a:pPr marL="0" lvl="0" indent="0" algn="ctr" rtl="0">
              <a:spcBef>
                <a:spcPts val="0"/>
              </a:spcBef>
              <a:spcAft>
                <a:spcPts val="0"/>
              </a:spcAft>
              <a:buNone/>
            </a:pPr>
            <a:r>
              <a:rPr lang="en" dirty="0" smtClean="0"/>
              <a:t>Chief, Officer Career management Division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the Instructions</a:t>
            </a:r>
            <a:endParaRPr lang="en-US" dirty="0"/>
          </a:p>
        </p:txBody>
      </p:sp>
      <p:sp>
        <p:nvSpPr>
          <p:cNvPr id="3" name="Text Placeholder 2"/>
          <p:cNvSpPr>
            <a:spLocks noGrp="1"/>
          </p:cNvSpPr>
          <p:nvPr>
            <p:ph type="body" idx="1"/>
          </p:nvPr>
        </p:nvSpPr>
        <p:spPr/>
        <p:txBody>
          <a:bodyPr/>
          <a:lstStyle/>
          <a:p>
            <a:pPr marL="11430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612" y="1158953"/>
            <a:ext cx="5637475" cy="3689400"/>
          </a:xfrm>
          <a:prstGeom prst="rect">
            <a:avLst/>
          </a:prstGeom>
        </p:spPr>
      </p:pic>
    </p:spTree>
    <p:extLst>
      <p:ext uri="{BB962C8B-B14F-4D97-AF65-F5344CB8AC3E}">
        <p14:creationId xmlns:p14="http://schemas.microsoft.com/office/powerpoint/2010/main" val="2031546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1284900" y="299875"/>
            <a:ext cx="6552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METRICS METRICS METRICS!</a:t>
            </a:r>
            <a:endParaRPr dirty="0"/>
          </a:p>
        </p:txBody>
      </p:sp>
      <p:sp>
        <p:nvSpPr>
          <p:cNvPr id="161" name="Google Shape;161;p29"/>
          <p:cNvSpPr txBox="1">
            <a:spLocks noGrp="1"/>
          </p:cNvSpPr>
          <p:nvPr>
            <p:ph type="body" idx="1"/>
          </p:nvPr>
        </p:nvSpPr>
        <p:spPr>
          <a:xfrm>
            <a:off x="311700" y="1158953"/>
            <a:ext cx="8520600" cy="3689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dirty="0"/>
              <a:t>As ship’s cashier - $ amount of funds responsible for, $ of payments made over X months to # crew</a:t>
            </a:r>
            <a:endParaRPr dirty="0"/>
          </a:p>
          <a:p>
            <a:pPr marL="457200" lvl="0" indent="-342900" algn="l" rtl="0">
              <a:lnSpc>
                <a:spcPct val="100000"/>
              </a:lnSpc>
              <a:spcBef>
                <a:spcPts val="0"/>
              </a:spcBef>
              <a:spcAft>
                <a:spcPts val="0"/>
              </a:spcAft>
              <a:buSzPts val="1800"/>
              <a:buChar char="●"/>
            </a:pPr>
            <a:r>
              <a:rPr lang="en" dirty="0"/>
              <a:t>Movies cataloged and organized</a:t>
            </a:r>
            <a:endParaRPr dirty="0"/>
          </a:p>
          <a:p>
            <a:pPr marL="457200" lvl="0" indent="-342900" algn="l" rtl="0">
              <a:lnSpc>
                <a:spcPct val="100000"/>
              </a:lnSpc>
              <a:spcBef>
                <a:spcPts val="0"/>
              </a:spcBef>
              <a:spcAft>
                <a:spcPts val="0"/>
              </a:spcAft>
              <a:buSzPts val="1800"/>
              <a:buChar char="●"/>
            </a:pPr>
            <a:r>
              <a:rPr lang="en" dirty="0"/>
              <a:t>ECO rounds done, trainings put on</a:t>
            </a:r>
            <a:endParaRPr dirty="0"/>
          </a:p>
          <a:p>
            <a:pPr marL="457200" lvl="0" indent="-342900" algn="l" rtl="0">
              <a:lnSpc>
                <a:spcPct val="100000"/>
              </a:lnSpc>
              <a:spcBef>
                <a:spcPts val="0"/>
              </a:spcBef>
              <a:spcAft>
                <a:spcPts val="0"/>
              </a:spcAft>
              <a:buSzPts val="1800"/>
              <a:buChar char="●"/>
            </a:pPr>
            <a:r>
              <a:rPr lang="en" dirty="0"/>
              <a:t>$ of purchases made on purchase card supporting X departments</a:t>
            </a:r>
            <a:endParaRPr dirty="0"/>
          </a:p>
          <a:p>
            <a:pPr marL="457200" lvl="0" indent="-342900" algn="l" rtl="0">
              <a:lnSpc>
                <a:spcPct val="100000"/>
              </a:lnSpc>
              <a:spcBef>
                <a:spcPts val="0"/>
              </a:spcBef>
              <a:spcAft>
                <a:spcPts val="0"/>
              </a:spcAft>
              <a:buSzPts val="1800"/>
              <a:buChar char="●"/>
            </a:pPr>
            <a:r>
              <a:rPr lang="en" dirty="0"/>
              <a:t>Fire stations, extinguishers, SCBAs, DC lockers, all inspected each month</a:t>
            </a:r>
            <a:endParaRPr dirty="0"/>
          </a:p>
          <a:p>
            <a:pPr marL="457200" lvl="0" indent="-342900" algn="l" rtl="0">
              <a:lnSpc>
                <a:spcPct val="100000"/>
              </a:lnSpc>
              <a:spcBef>
                <a:spcPts val="0"/>
              </a:spcBef>
              <a:spcAft>
                <a:spcPts val="0"/>
              </a:spcAft>
              <a:buSzPts val="1800"/>
              <a:buChar char="●"/>
            </a:pPr>
            <a:r>
              <a:rPr lang="en" dirty="0"/>
              <a:t># charts maintained, nav plans created &amp; briefed</a:t>
            </a:r>
            <a:endParaRPr dirty="0"/>
          </a:p>
          <a:p>
            <a:pPr marL="457200" lvl="0" indent="-342900" algn="l" rtl="0">
              <a:lnSpc>
                <a:spcPct val="100000"/>
              </a:lnSpc>
              <a:spcBef>
                <a:spcPts val="0"/>
              </a:spcBef>
              <a:spcAft>
                <a:spcPts val="0"/>
              </a:spcAft>
              <a:buSzPts val="1800"/>
              <a:buChar char="●"/>
            </a:pPr>
            <a:r>
              <a:rPr lang="en" dirty="0"/>
              <a:t># Welcome Aboard briefs done to X science parties</a:t>
            </a:r>
            <a:endParaRPr dirty="0"/>
          </a:p>
          <a:p>
            <a:pPr marL="457200" lvl="0" indent="-342900" algn="l" rtl="0">
              <a:lnSpc>
                <a:spcPct val="100000"/>
              </a:lnSpc>
              <a:spcBef>
                <a:spcPts val="0"/>
              </a:spcBef>
              <a:spcAft>
                <a:spcPts val="0"/>
              </a:spcAft>
              <a:buSzPts val="1800"/>
              <a:buChar char="●"/>
            </a:pPr>
            <a:r>
              <a:rPr lang="en" dirty="0"/>
              <a:t># of sea service letters written</a:t>
            </a:r>
            <a:endParaRPr dirty="0"/>
          </a:p>
          <a:p>
            <a:pPr marL="457200" lvl="0" indent="-342900" algn="l" rtl="0">
              <a:lnSpc>
                <a:spcPct val="100000"/>
              </a:lnSpc>
              <a:spcBef>
                <a:spcPts val="0"/>
              </a:spcBef>
              <a:spcAft>
                <a:spcPts val="0"/>
              </a:spcAft>
              <a:buSzPts val="1800"/>
              <a:buChar char="●"/>
            </a:pPr>
            <a:r>
              <a:rPr lang="en" dirty="0"/>
              <a:t># of Ship Specific Instructions written</a:t>
            </a:r>
            <a:endParaRPr dirty="0"/>
          </a:p>
          <a:p>
            <a:pPr marL="457200" lvl="0" indent="-342900" algn="l" rtl="0">
              <a:lnSpc>
                <a:spcPct val="100000"/>
              </a:lnSpc>
              <a:spcBef>
                <a:spcPts val="0"/>
              </a:spcBef>
              <a:spcAft>
                <a:spcPts val="0"/>
              </a:spcAft>
              <a:buSzPts val="1800"/>
              <a:buChar char="●"/>
            </a:pPr>
            <a:r>
              <a:rPr lang="en" dirty="0"/>
              <a:t>Maintained a formulary of X items, responded to # sick calls and/or </a:t>
            </a:r>
            <a:r>
              <a:rPr lang="en" dirty="0" smtClean="0"/>
              <a:t>emergencies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1284900" y="299875"/>
            <a:ext cx="6552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Accomplishment (w/ metrics) + Impact</a:t>
            </a:r>
            <a:endParaRPr dirty="0"/>
          </a:p>
        </p:txBody>
      </p:sp>
      <p:sp>
        <p:nvSpPr>
          <p:cNvPr id="167" name="Google Shape;167;p30"/>
          <p:cNvSpPr txBox="1">
            <a:spLocks noGrp="1"/>
          </p:cNvSpPr>
          <p:nvPr>
            <p:ph type="body" idx="1"/>
          </p:nvPr>
        </p:nvSpPr>
        <p:spPr>
          <a:xfrm>
            <a:off x="311700" y="1158951"/>
            <a:ext cx="8520600" cy="1539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How well was the task done?</a:t>
            </a:r>
            <a:endParaRPr dirty="0"/>
          </a:p>
          <a:p>
            <a:pPr marL="457200" lvl="0" indent="-342900" algn="l" rtl="0">
              <a:spcBef>
                <a:spcPts val="0"/>
              </a:spcBef>
              <a:spcAft>
                <a:spcPts val="0"/>
              </a:spcAft>
              <a:buSzPts val="1800"/>
              <a:buAutoNum type="arabicPeriod"/>
            </a:pPr>
            <a:r>
              <a:rPr lang="en"/>
              <a:t>Was it captured as a concise accomplishment?</a:t>
            </a:r>
            <a:endParaRPr dirty="0"/>
          </a:p>
          <a:p>
            <a:pPr marL="457200" lvl="0" indent="-342900" algn="l" rtl="0">
              <a:spcBef>
                <a:spcPts val="0"/>
              </a:spcBef>
              <a:spcAft>
                <a:spcPts val="0"/>
              </a:spcAft>
              <a:buSzPts val="1800"/>
              <a:buAutoNum type="arabicPeriod"/>
            </a:pPr>
            <a:r>
              <a:rPr lang="en"/>
              <a:t>What were the results of the accomplishment?</a:t>
            </a:r>
            <a:endParaRPr dirty="0"/>
          </a:p>
          <a:p>
            <a:pPr marL="457200" lvl="0" indent="-342900" algn="l" rtl="0">
              <a:spcBef>
                <a:spcPts val="0"/>
              </a:spcBef>
              <a:spcAft>
                <a:spcPts val="0"/>
              </a:spcAft>
              <a:buSzPts val="1800"/>
              <a:buAutoNum type="arabicPeriod"/>
            </a:pPr>
            <a:r>
              <a:rPr lang="en"/>
              <a:t>What was the demonstrated impact?</a:t>
            </a:r>
            <a:endParaRPr dirty="0"/>
          </a:p>
        </p:txBody>
      </p:sp>
      <p:sp>
        <p:nvSpPr>
          <p:cNvPr id="168" name="Google Shape;168;p30"/>
          <p:cNvSpPr/>
          <p:nvPr/>
        </p:nvSpPr>
        <p:spPr>
          <a:xfrm>
            <a:off x="476600" y="2858468"/>
            <a:ext cx="8190793" cy="1183807"/>
          </a:xfrm>
          <a:prstGeom prst="rect">
            <a:avLst/>
          </a:prstGeom>
        </p:spPr>
        <p:txBody>
          <a:bodyPr>
            <a:prstTxWarp prst="textPlain">
              <a:avLst/>
            </a:prstTxWarp>
          </a:bodyPr>
          <a:lstStyle/>
          <a:p>
            <a:pPr lvl="0" algn="ctr"/>
            <a:r>
              <a:rPr b="0" i="0" dirty="0">
                <a:ln w="9525" cap="flat" cmpd="sng">
                  <a:solidFill>
                    <a:schemeClr val="dk2"/>
                  </a:solidFill>
                  <a:prstDash val="solid"/>
                  <a:round/>
                  <a:headEnd type="none" w="sm" len="sm"/>
                  <a:tailEnd type="none" w="sm" len="sm"/>
                </a:ln>
                <a:solidFill>
                  <a:srgbClr val="FF0000"/>
                </a:solidFill>
                <a:latin typeface="Arial"/>
              </a:rPr>
              <a:t>SO WHAT?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1284900" y="299875"/>
            <a:ext cx="6552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Ways to Save Space</a:t>
            </a:r>
            <a:endParaRPr dirty="0"/>
          </a:p>
        </p:txBody>
      </p:sp>
      <p:sp>
        <p:nvSpPr>
          <p:cNvPr id="174" name="Google Shape;174;p31"/>
          <p:cNvSpPr txBox="1">
            <a:spLocks noGrp="1"/>
          </p:cNvSpPr>
          <p:nvPr>
            <p:ph type="body" idx="1"/>
          </p:nvPr>
        </p:nvSpPr>
        <p:spPr>
          <a:xfrm>
            <a:off x="311700" y="1158953"/>
            <a:ext cx="8520600" cy="3689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dirty="0"/>
              <a:t>No double space after periods</a:t>
            </a:r>
            <a:endParaRPr dirty="0"/>
          </a:p>
          <a:p>
            <a:pPr marL="457200" lvl="0" indent="-342900" algn="l" rtl="0">
              <a:lnSpc>
                <a:spcPct val="100000"/>
              </a:lnSpc>
              <a:spcBef>
                <a:spcPts val="0"/>
              </a:spcBef>
              <a:spcAft>
                <a:spcPts val="0"/>
              </a:spcAft>
              <a:buSzPts val="1800"/>
              <a:buChar char="●"/>
            </a:pPr>
            <a:r>
              <a:rPr lang="en" dirty="0"/>
              <a:t>Be creative in shortening words &amp; using symbols:</a:t>
            </a:r>
            <a:endParaRPr dirty="0"/>
          </a:p>
          <a:p>
            <a:pPr marL="914400" lvl="1" indent="-317500" algn="l" rtl="0">
              <a:lnSpc>
                <a:spcPct val="100000"/>
              </a:lnSpc>
              <a:spcBef>
                <a:spcPts val="0"/>
              </a:spcBef>
              <a:spcAft>
                <a:spcPts val="0"/>
              </a:spcAft>
              <a:buSzPts val="1400"/>
              <a:buChar char="○"/>
            </a:pPr>
            <a:r>
              <a:rPr lang="en" dirty="0"/>
              <a:t>And = &amp;</a:t>
            </a:r>
            <a:endParaRPr dirty="0"/>
          </a:p>
          <a:p>
            <a:pPr marL="914400" lvl="1" indent="-317500" algn="l" rtl="0">
              <a:lnSpc>
                <a:spcPct val="100000"/>
              </a:lnSpc>
              <a:spcBef>
                <a:spcPts val="0"/>
              </a:spcBef>
              <a:spcAft>
                <a:spcPts val="0"/>
              </a:spcAft>
              <a:buSzPts val="1400"/>
              <a:buChar char="○"/>
            </a:pPr>
            <a:r>
              <a:rPr lang="en" dirty="0"/>
              <a:t>For example = e.g.</a:t>
            </a:r>
            <a:endParaRPr dirty="0"/>
          </a:p>
          <a:p>
            <a:pPr marL="914400" lvl="1" indent="-317500" algn="l" rtl="0">
              <a:lnSpc>
                <a:spcPct val="100000"/>
              </a:lnSpc>
              <a:spcBef>
                <a:spcPts val="0"/>
              </a:spcBef>
              <a:spcAft>
                <a:spcPts val="0"/>
              </a:spcAft>
              <a:buSzPts val="1400"/>
              <a:buChar char="○"/>
            </a:pPr>
            <a:r>
              <a:rPr lang="en" dirty="0"/>
              <a:t>That is = i.e.</a:t>
            </a:r>
            <a:endParaRPr dirty="0"/>
          </a:p>
          <a:p>
            <a:pPr marL="914400" lvl="1" indent="-317500" algn="l" rtl="0">
              <a:lnSpc>
                <a:spcPct val="100000"/>
              </a:lnSpc>
              <a:spcBef>
                <a:spcPts val="0"/>
              </a:spcBef>
              <a:spcAft>
                <a:spcPts val="0"/>
              </a:spcAft>
              <a:buSzPts val="1400"/>
              <a:buChar char="○"/>
            </a:pPr>
            <a:r>
              <a:rPr lang="en" dirty="0"/>
              <a:t>With = w/, Without = w/o, within = w/in</a:t>
            </a:r>
            <a:endParaRPr dirty="0"/>
          </a:p>
          <a:p>
            <a:pPr marL="914400" lvl="1" indent="-317500" algn="l" rtl="0">
              <a:lnSpc>
                <a:spcPct val="100000"/>
              </a:lnSpc>
              <a:spcBef>
                <a:spcPts val="0"/>
              </a:spcBef>
              <a:spcAft>
                <a:spcPts val="0"/>
              </a:spcAft>
              <a:buSzPts val="1400"/>
              <a:buChar char="○"/>
            </a:pPr>
            <a:r>
              <a:rPr lang="en" dirty="0"/>
              <a:t>Regarding = re:</a:t>
            </a:r>
            <a:endParaRPr dirty="0"/>
          </a:p>
          <a:p>
            <a:pPr marL="457200" lvl="0" indent="-342900" algn="l" rtl="0">
              <a:lnSpc>
                <a:spcPct val="100000"/>
              </a:lnSpc>
              <a:spcBef>
                <a:spcPts val="0"/>
              </a:spcBef>
              <a:spcAft>
                <a:spcPts val="0"/>
              </a:spcAft>
              <a:buSzPts val="1800"/>
              <a:buChar char="●"/>
            </a:pPr>
            <a:r>
              <a:rPr lang="en" dirty="0"/>
              <a:t>No need to use full name or even a subject in your statements</a:t>
            </a:r>
            <a:endParaRPr dirty="0"/>
          </a:p>
          <a:p>
            <a:pPr marL="457200" lvl="0" indent="-342900" algn="l" rtl="0">
              <a:lnSpc>
                <a:spcPct val="100000"/>
              </a:lnSpc>
              <a:spcBef>
                <a:spcPts val="0"/>
              </a:spcBef>
              <a:spcAft>
                <a:spcPts val="0"/>
              </a:spcAft>
              <a:buSzPts val="1800"/>
              <a:buChar char="●"/>
            </a:pPr>
            <a:r>
              <a:rPr lang="en" dirty="0"/>
              <a:t>Liberally use abbreviations, but define them first if they’re not common. </a:t>
            </a:r>
            <a:endParaRPr dirty="0"/>
          </a:p>
          <a:p>
            <a:pPr marL="914400" lvl="1" indent="-317500" algn="l" rtl="0">
              <a:lnSpc>
                <a:spcPct val="100000"/>
              </a:lnSpc>
              <a:spcBef>
                <a:spcPts val="0"/>
              </a:spcBef>
              <a:spcAft>
                <a:spcPts val="0"/>
              </a:spcAft>
              <a:buSzPts val="1400"/>
              <a:buChar char="○"/>
            </a:pPr>
            <a:r>
              <a:rPr lang="en" dirty="0"/>
              <a:t>Remember your audience! What you think is common may not be</a:t>
            </a:r>
            <a:endParaRPr dirty="0"/>
          </a:p>
          <a:p>
            <a:pPr marL="457200" lvl="0" indent="-342900" algn="l" rtl="0">
              <a:lnSpc>
                <a:spcPct val="100000"/>
              </a:lnSpc>
              <a:spcBef>
                <a:spcPts val="0"/>
              </a:spcBef>
              <a:spcAft>
                <a:spcPts val="0"/>
              </a:spcAft>
              <a:buSzPts val="1800"/>
              <a:buChar char="●"/>
            </a:pPr>
            <a:r>
              <a:rPr lang="en" dirty="0"/>
              <a:t>Shorten numbers: 1000 = 1K, $3.75 million = $3.75M</a:t>
            </a:r>
            <a:endParaRPr dirty="0"/>
          </a:p>
          <a:p>
            <a:pPr marL="457200" lvl="0" indent="-342900" algn="l" rtl="0">
              <a:lnSpc>
                <a:spcPct val="100000"/>
              </a:lnSpc>
              <a:spcBef>
                <a:spcPts val="0"/>
              </a:spcBef>
              <a:spcAft>
                <a:spcPts val="0"/>
              </a:spcAft>
              <a:buSzPts val="1800"/>
              <a:buChar char="●"/>
            </a:pPr>
            <a:r>
              <a:rPr lang="en" dirty="0"/>
              <a:t>Use the active vs. passive voice</a:t>
            </a:r>
            <a:endParaRPr dirty="0"/>
          </a:p>
          <a:p>
            <a:pPr marL="914400" lvl="1" indent="-317500" algn="l" rtl="0">
              <a:lnSpc>
                <a:spcPct val="100000"/>
              </a:lnSpc>
              <a:spcBef>
                <a:spcPts val="0"/>
              </a:spcBef>
              <a:spcAft>
                <a:spcPts val="0"/>
              </a:spcAft>
              <a:buSzPts val="1400"/>
              <a:buChar char="○"/>
            </a:pPr>
            <a:r>
              <a:rPr lang="en" u="sng" dirty="0">
                <a:solidFill>
                  <a:schemeClr val="hlink"/>
                </a:solidFill>
                <a:hlinkClick r:id="rId3"/>
              </a:rPr>
              <a:t>https://owl.purdue.edu/owl/general_writing/academic_writing/active_and_passive_voice/active_versus_passive_voice.html</a:t>
            </a:r>
            <a:endParaRPr dirty="0"/>
          </a:p>
          <a:p>
            <a:pPr marL="0" lvl="0" indent="0" algn="l" rtl="0">
              <a:lnSpc>
                <a:spcPct val="100000"/>
              </a:lnSpc>
              <a:spcBef>
                <a:spcPts val="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Good?</a:t>
            </a:r>
            <a:endParaRPr lang="en-US" dirty="0"/>
          </a:p>
        </p:txBody>
      </p:sp>
      <p:sp>
        <p:nvSpPr>
          <p:cNvPr id="3" name="Text Placeholder 2"/>
          <p:cNvSpPr>
            <a:spLocks noGrp="1"/>
          </p:cNvSpPr>
          <p:nvPr>
            <p:ph type="body" idx="1"/>
          </p:nvPr>
        </p:nvSpPr>
        <p:spPr/>
        <p:txBody>
          <a:bodyPr/>
          <a:lstStyle/>
          <a:p>
            <a:pPr marR="1740"/>
            <a:r>
              <a:rPr lang="en-US" dirty="0"/>
              <a:t>3a,b,c,d,e. Chair, Project Review Board (PRB): continued to use project management as a tool to monitor NOS efforts and effectively &amp; efficiently utilized people and funding. Impact: originally goal #5 of NOS' 10-Year Strategic Plan to completely adopt project management - it was removed in the updated plan since it was </a:t>
            </a:r>
            <a:r>
              <a:rPr lang="en-US" dirty="0" smtClean="0"/>
              <a:t>100</a:t>
            </a:r>
            <a:r>
              <a:rPr lang="en-US" dirty="0"/>
              <a:t>% successfully accomplished. 3a,c,e. Created government shutdown </a:t>
            </a:r>
            <a:r>
              <a:rPr lang="en-US" dirty="0" smtClean="0"/>
              <a:t>checklist </a:t>
            </a:r>
            <a:r>
              <a:rPr lang="en-US" dirty="0"/>
              <a:t>for NOS Leadership from being boots on the ground as Acting Director. Impact: will be used for future shutdowns in order to better position NOS for a smooth transition of employees from and back to government. </a:t>
            </a:r>
          </a:p>
          <a:p>
            <a:endParaRPr lang="en-US" dirty="0"/>
          </a:p>
        </p:txBody>
      </p:sp>
    </p:spTree>
    <p:extLst>
      <p:ext uri="{BB962C8B-B14F-4D97-AF65-F5344CB8AC3E}">
        <p14:creationId xmlns:p14="http://schemas.microsoft.com/office/powerpoint/2010/main" val="3810309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Good?</a:t>
            </a:r>
            <a:endParaRPr lang="en-US" dirty="0"/>
          </a:p>
        </p:txBody>
      </p:sp>
      <p:sp>
        <p:nvSpPr>
          <p:cNvPr id="3" name="Text Placeholder 2"/>
          <p:cNvSpPr>
            <a:spLocks noGrp="1"/>
          </p:cNvSpPr>
          <p:nvPr>
            <p:ph type="body" idx="1"/>
          </p:nvPr>
        </p:nvSpPr>
        <p:spPr>
          <a:xfrm>
            <a:off x="301050" y="1143713"/>
            <a:ext cx="8520600" cy="3689400"/>
          </a:xfrm>
        </p:spPr>
        <p:txBody>
          <a:bodyPr/>
          <a:lstStyle/>
          <a:p>
            <a:r>
              <a:rPr lang="en-US" dirty="0" smtClean="0"/>
              <a:t>Respected </a:t>
            </a:r>
            <a:r>
              <a:rPr lang="en-US" dirty="0"/>
              <a:t>by her peers and known to offer willing </a:t>
            </a:r>
            <a:r>
              <a:rPr lang="en-US" dirty="0" smtClean="0"/>
              <a:t>assistance</a:t>
            </a:r>
            <a:r>
              <a:rPr lang="en-US" dirty="0"/>
              <a:t>, displaying confidence and aptitude </a:t>
            </a:r>
            <a:r>
              <a:rPr lang="en-US" dirty="0" smtClean="0"/>
              <a:t>for direction</a:t>
            </a:r>
            <a:r>
              <a:rPr lang="en-US" dirty="0"/>
              <a:t>. She is sought out for advice by other officers in many </a:t>
            </a:r>
            <a:r>
              <a:rPr lang="en-US" dirty="0" smtClean="0"/>
              <a:t>situations. </a:t>
            </a:r>
            <a:r>
              <a:rPr lang="en-US" dirty="0"/>
              <a:t>She carries responsibility with tact and readily accepts challenges, inspiring others to rise to the </a:t>
            </a:r>
            <a:r>
              <a:rPr lang="en-US" dirty="0" smtClean="0"/>
              <a:t>occasion. </a:t>
            </a:r>
            <a:r>
              <a:rPr lang="en-US" dirty="0"/>
              <a:t>In this past </a:t>
            </a:r>
            <a:r>
              <a:rPr lang="en-US" dirty="0" smtClean="0"/>
              <a:t>year, </a:t>
            </a:r>
            <a:r>
              <a:rPr lang="en-US" dirty="0"/>
              <a:t>she took initiative in a new assignment and billet, overcoming obstacles and piloting the development of multi-dimensional projects. She stewards resources and proficiently maintained the office as the only exempted employee during the government shutdown. Entrusted to be a self-starter, she paves the way for future officers to occupy her current billet. An upright officer who raises those around her with enthusiasm and positivity, providing an atmosphere that fuels productivity and diffuses stressful settings. </a:t>
            </a:r>
          </a:p>
        </p:txBody>
      </p:sp>
    </p:spTree>
    <p:extLst>
      <p:ext uri="{BB962C8B-B14F-4D97-AF65-F5344CB8AC3E}">
        <p14:creationId xmlns:p14="http://schemas.microsoft.com/office/powerpoint/2010/main" val="3843804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Good?</a:t>
            </a:r>
            <a:endParaRPr lang="en-US" dirty="0"/>
          </a:p>
        </p:txBody>
      </p:sp>
      <p:sp>
        <p:nvSpPr>
          <p:cNvPr id="3" name="Text Placeholder 2"/>
          <p:cNvSpPr>
            <a:spLocks noGrp="1"/>
          </p:cNvSpPr>
          <p:nvPr>
            <p:ph type="body" idx="1"/>
          </p:nvPr>
        </p:nvSpPr>
        <p:spPr/>
        <p:txBody>
          <a:bodyPr/>
          <a:lstStyle/>
          <a:p>
            <a:r>
              <a:rPr lang="en-US" dirty="0"/>
              <a:t>Oversaw a 7 month $3.4 M unscheduled dry dock period to repair both propulsion motors. Kept morale high and continued to accomplish necessary shipboard tasks. Upon completion of repairs, ship achieved a 90% DAS completion rate missing only 16 days, 12 of those attributed to science program or weather. Platform reliability rebuilt and increased the reputation of OMAO with </a:t>
            </a:r>
            <a:r>
              <a:rPr lang="en-US" dirty="0" smtClean="0"/>
              <a:t>NMFS. </a:t>
            </a:r>
          </a:p>
          <a:p>
            <a:r>
              <a:rPr lang="en-US" dirty="0"/>
              <a:t>Utilized prudent seamanship and cruise planning to navigate Hurricane Florence. Lone vessel operating in the north Atlantic that remained on effort during catastrophic weather event. Allowed MOC-A to direct efforts elsewhere with continued support of program needs.</a:t>
            </a:r>
          </a:p>
        </p:txBody>
      </p:sp>
    </p:spTree>
    <p:extLst>
      <p:ext uri="{BB962C8B-B14F-4D97-AF65-F5344CB8AC3E}">
        <p14:creationId xmlns:p14="http://schemas.microsoft.com/office/powerpoint/2010/main" val="3815829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1284900" y="299875"/>
            <a:ext cx="6552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Make an OER statement</a:t>
            </a:r>
            <a:endParaRPr dirty="0"/>
          </a:p>
        </p:txBody>
      </p:sp>
      <p:sp>
        <p:nvSpPr>
          <p:cNvPr id="187" name="Google Shape;187;p33"/>
          <p:cNvSpPr txBox="1">
            <a:spLocks noGrp="1"/>
          </p:cNvSpPr>
          <p:nvPr>
            <p:ph type="body" idx="1"/>
          </p:nvPr>
        </p:nvSpPr>
        <p:spPr>
          <a:xfrm>
            <a:off x="311700" y="1158950"/>
            <a:ext cx="8520600" cy="2057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On Fairweather, LTJG Hydreaux was one of 4 qualified OODs and the senior-most ENS during this rating period. He stood watch with 2 JOODs and taught them shiphandling, station keeping, pilotage, confined waters navigation, small boat launch and recovery for the first 4 months of the field season. This led to those 2 OODs becoming qualified on time. He was a launch coxswain and helped out during a time when the deck department was short staffed. </a:t>
            </a:r>
            <a:endParaRPr dirty="0"/>
          </a:p>
        </p:txBody>
      </p:sp>
      <p:sp>
        <p:nvSpPr>
          <p:cNvPr id="188" name="Google Shape;188;p33"/>
          <p:cNvSpPr txBox="1"/>
          <p:nvPr/>
        </p:nvSpPr>
        <p:spPr>
          <a:xfrm>
            <a:off x="311700" y="3216350"/>
            <a:ext cx="8616000" cy="13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 leader to 2 JOODs, expertly trained them on bridge watchstanding skills (e.g., shiphandling, station keeping, confined water pilotage &amp; navigation, small boat launch &amp; recovery) over 4 months. Their on-time qualification resulted in a 50% increase in OODs resulting in flexible watch bill scheduling &amp; ability to rotate officers on leave w/o augmenters. As launch cox’n, he alleviated a shortage in the deck dept, thus dramatically improving data acquisition 30-50%.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txBox="1">
            <a:spLocks noGrp="1"/>
          </p:cNvSpPr>
          <p:nvPr>
            <p:ph type="title"/>
          </p:nvPr>
        </p:nvSpPr>
        <p:spPr>
          <a:xfrm>
            <a:off x="1284900" y="299875"/>
            <a:ext cx="6552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Make an OER statement</a:t>
            </a:r>
            <a:endParaRPr dirty="0"/>
          </a:p>
        </p:txBody>
      </p:sp>
      <p:sp>
        <p:nvSpPr>
          <p:cNvPr id="194" name="Google Shape;194;p34"/>
          <p:cNvSpPr txBox="1">
            <a:spLocks noGrp="1"/>
          </p:cNvSpPr>
          <p:nvPr>
            <p:ph type="body" idx="1"/>
          </p:nvPr>
        </p:nvSpPr>
        <p:spPr>
          <a:xfrm>
            <a:off x="311700" y="1158950"/>
            <a:ext cx="8520600" cy="2667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LT Green was the Environmental Compliance Officer. She ensured department heads kept up with their necessary ECO logs (deck maint., gray water, routine visual insp.), hazmat inventory of 1133 items, NPDES update. She developed scenarios and led 3 ECO drills on a variety of hazards (oil, coolant, particulates). She presented annual HAZCOM/Right to Know training to 22 crew members. During 2 actual incidents, she was on scene leader, directed the response, and prevented hydraulic oil from going overboard. As per reporting guidelines, filled out and submitted corrective action assessment.</a:t>
            </a:r>
            <a:endParaRPr dirty="0"/>
          </a:p>
        </p:txBody>
      </p:sp>
      <p:sp>
        <p:nvSpPr>
          <p:cNvPr id="195" name="Google Shape;195;p34"/>
          <p:cNvSpPr txBox="1"/>
          <p:nvPr/>
        </p:nvSpPr>
        <p:spPr>
          <a:xfrm>
            <a:off x="311700" y="3734350"/>
            <a:ext cx="8616000" cy="135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As ECO, maintained 3 critical logbooks, updated NPDES per regulations. Built rapport w/ &amp; cooperation from dept heads to accurately complete the annual HAZMAT inventory of 1133 items. Led 3 ECO drills on a variety of hazards, did HAZCOM training for 22 crew; resulted in greater crew safety &amp; emergency response ability. Was On-Scene Leader during 2 hydraulic hose failures; rapid &amp; proper response resulted in no oil discharged to sea. Promptly met all after-action reporting requirements for leadership’s awareness.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5"/>
          <p:cNvSpPr txBox="1">
            <a:spLocks noGrp="1"/>
          </p:cNvSpPr>
          <p:nvPr>
            <p:ph type="title"/>
          </p:nvPr>
        </p:nvSpPr>
        <p:spPr>
          <a:xfrm>
            <a:off x="1284900" y="299875"/>
            <a:ext cx="6552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Make an OER statement</a:t>
            </a:r>
            <a:endParaRPr dirty="0"/>
          </a:p>
        </p:txBody>
      </p:sp>
      <p:sp>
        <p:nvSpPr>
          <p:cNvPr id="201" name="Google Shape;201;p35"/>
          <p:cNvSpPr txBox="1">
            <a:spLocks noGrp="1"/>
          </p:cNvSpPr>
          <p:nvPr>
            <p:ph type="body" idx="1"/>
          </p:nvPr>
        </p:nvSpPr>
        <p:spPr>
          <a:xfrm>
            <a:off x="311700" y="1158953"/>
            <a:ext cx="8520600" cy="368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ENS Sloth has been late to watch 3 times. The 1st time was on his 1st trip out and he didn’t realize that his cell phone didn’t switch over from Central time to Eastern time when the ship’s clocks were moved ahead. He was told to make sure of this and set his time manually on his phone. The 2nd time was 2 weeks later when his battery died overnight because he didn’t recharge his phone. He was counseled against using his phone as an alarm clock and the ship bought him a battery powered alarm clock. The 3rd time was 1 week later because he didn’t use his new alarm clock and continued to use his phone. This time he had the alarm time set correctly, but didn’t enable it.</a:t>
            </a:r>
            <a:endParaRPr dirty="0"/>
          </a:p>
        </p:txBody>
      </p:sp>
      <p:sp>
        <p:nvSpPr>
          <p:cNvPr id="202" name="Google Shape;202;p35"/>
          <p:cNvSpPr txBox="1"/>
          <p:nvPr/>
        </p:nvSpPr>
        <p:spPr>
          <a:xfrm>
            <a:off x="311700" y="4079725"/>
            <a:ext cx="8616000" cy="13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Issues w/ time management, following instructions, &amp; attention to detail. Reported to watch late 3 times over 4 weeks. Failed to follow through with remedial actions despite being given accommodations &amp; ample opportunities to correct habits.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1284900" y="299875"/>
            <a:ext cx="6552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Agenda &amp; Objectives</a:t>
            </a:r>
            <a:endParaRPr dirty="0"/>
          </a:p>
        </p:txBody>
      </p:sp>
      <p:sp>
        <p:nvSpPr>
          <p:cNvPr id="64" name="Google Shape;64;p14"/>
          <p:cNvSpPr txBox="1">
            <a:spLocks noGrp="1"/>
          </p:cNvSpPr>
          <p:nvPr>
            <p:ph type="body" idx="1"/>
          </p:nvPr>
        </p:nvSpPr>
        <p:spPr>
          <a:xfrm>
            <a:off x="311700" y="3040274"/>
            <a:ext cx="8520600" cy="1557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OBJECTIVES</a:t>
            </a:r>
            <a:endParaRPr dirty="0"/>
          </a:p>
          <a:p>
            <a:pPr marL="457200" lvl="0" indent="-342900" algn="l" rtl="0">
              <a:lnSpc>
                <a:spcPct val="100000"/>
              </a:lnSpc>
              <a:spcBef>
                <a:spcPts val="0"/>
              </a:spcBef>
              <a:spcAft>
                <a:spcPts val="0"/>
              </a:spcAft>
              <a:buSzPts val="1800"/>
              <a:buChar char="●"/>
            </a:pPr>
            <a:r>
              <a:rPr lang="en"/>
              <a:t>Rated-On Officers have a strategy on how to get your OER done</a:t>
            </a:r>
            <a:endParaRPr dirty="0"/>
          </a:p>
          <a:p>
            <a:pPr marL="457200" lvl="0" indent="-342900" algn="l" rtl="0">
              <a:lnSpc>
                <a:spcPct val="100000"/>
              </a:lnSpc>
              <a:spcBef>
                <a:spcPts val="0"/>
              </a:spcBef>
              <a:spcAft>
                <a:spcPts val="0"/>
              </a:spcAft>
              <a:buSzPts val="1800"/>
              <a:buChar char="●"/>
            </a:pPr>
            <a:r>
              <a:rPr lang="en"/>
              <a:t>Supervisors are provided guidance on setting expectations for OERs</a:t>
            </a:r>
            <a:endParaRPr dirty="0"/>
          </a:p>
          <a:p>
            <a:pPr marL="457200" lvl="0" indent="-342900" algn="l" rtl="0">
              <a:lnSpc>
                <a:spcPct val="100000"/>
              </a:lnSpc>
              <a:spcBef>
                <a:spcPts val="0"/>
              </a:spcBef>
              <a:spcAft>
                <a:spcPts val="0"/>
              </a:spcAft>
              <a:buSzPts val="1800"/>
              <a:buChar char="●"/>
            </a:pPr>
            <a:r>
              <a:rPr lang="en"/>
              <a:t>Identify the elements of a good OER statement</a:t>
            </a:r>
            <a:endParaRPr dirty="0"/>
          </a:p>
          <a:p>
            <a:pPr marL="457200" lvl="0" indent="-342900" algn="l" rtl="0">
              <a:lnSpc>
                <a:spcPct val="100000"/>
              </a:lnSpc>
              <a:spcBef>
                <a:spcPts val="0"/>
              </a:spcBef>
              <a:spcAft>
                <a:spcPts val="0"/>
              </a:spcAft>
              <a:buSzPts val="1800"/>
              <a:buChar char="●"/>
            </a:pPr>
            <a:r>
              <a:rPr lang="en"/>
              <a:t>Practical experience writing OER statements</a:t>
            </a:r>
            <a:endParaRPr dirty="0"/>
          </a:p>
        </p:txBody>
      </p:sp>
      <p:sp>
        <p:nvSpPr>
          <p:cNvPr id="65" name="Google Shape;65;p14"/>
          <p:cNvSpPr txBox="1">
            <a:spLocks noGrp="1"/>
          </p:cNvSpPr>
          <p:nvPr>
            <p:ph type="body" idx="1"/>
          </p:nvPr>
        </p:nvSpPr>
        <p:spPr>
          <a:xfrm>
            <a:off x="311700" y="1355600"/>
            <a:ext cx="8520600" cy="1557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AGENDA</a:t>
            </a:r>
            <a:endParaRPr dirty="0"/>
          </a:p>
          <a:p>
            <a:pPr marL="457200" lvl="0" indent="-342900" algn="l" rtl="0">
              <a:lnSpc>
                <a:spcPct val="100000"/>
              </a:lnSpc>
              <a:spcBef>
                <a:spcPts val="0"/>
              </a:spcBef>
              <a:spcAft>
                <a:spcPts val="0"/>
              </a:spcAft>
              <a:buSzPts val="1800"/>
              <a:buChar char="●"/>
            </a:pPr>
            <a:r>
              <a:rPr lang="en"/>
              <a:t>Present/review OER instructions &amp; resources</a:t>
            </a:r>
            <a:endParaRPr dirty="0"/>
          </a:p>
          <a:p>
            <a:pPr marL="457200" lvl="0" indent="-342900" algn="l" rtl="0">
              <a:lnSpc>
                <a:spcPct val="100000"/>
              </a:lnSpc>
              <a:spcBef>
                <a:spcPts val="0"/>
              </a:spcBef>
              <a:spcAft>
                <a:spcPts val="0"/>
              </a:spcAft>
              <a:buSzPts val="1800"/>
              <a:buChar char="●"/>
            </a:pPr>
            <a:r>
              <a:rPr lang="en"/>
              <a:t>Discuss Rated-On officer ←→ Supervisor relationship</a:t>
            </a:r>
            <a:endParaRPr dirty="0"/>
          </a:p>
          <a:p>
            <a:pPr marL="457200" lvl="0" indent="-342900" algn="l" rtl="0">
              <a:lnSpc>
                <a:spcPct val="100000"/>
              </a:lnSpc>
              <a:spcBef>
                <a:spcPts val="0"/>
              </a:spcBef>
              <a:spcAft>
                <a:spcPts val="0"/>
              </a:spcAft>
              <a:buSzPts val="1800"/>
              <a:buChar char="●"/>
            </a:pPr>
            <a:r>
              <a:rPr lang="en"/>
              <a:t>Cover the elements of OER statements</a:t>
            </a:r>
            <a:endParaRPr dirty="0"/>
          </a:p>
          <a:p>
            <a:pPr marL="457200" lvl="0" indent="-342900" algn="l" rtl="0">
              <a:lnSpc>
                <a:spcPct val="100000"/>
              </a:lnSpc>
              <a:spcBef>
                <a:spcPts val="0"/>
              </a:spcBef>
              <a:spcAft>
                <a:spcPts val="0"/>
              </a:spcAft>
              <a:buSzPts val="1800"/>
              <a:buChar char="●"/>
            </a:pPr>
            <a:r>
              <a:rPr lang="en"/>
              <a:t>Show examples of OER writing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6"/>
          <p:cNvPicPr preferRelativeResize="0"/>
          <p:nvPr/>
        </p:nvPicPr>
        <p:blipFill>
          <a:blip r:embed="rId3">
            <a:alphaModFix/>
          </a:blip>
          <a:stretch>
            <a:fillRect/>
          </a:stretch>
        </p:blipFill>
        <p:spPr>
          <a:xfrm>
            <a:off x="933300" y="152400"/>
            <a:ext cx="7277405" cy="4838700"/>
          </a:xfrm>
          <a:prstGeom prst="rect">
            <a:avLst/>
          </a:prstGeom>
          <a:noFill/>
          <a:ln>
            <a:noFill/>
          </a:ln>
        </p:spPr>
      </p:pic>
      <p:sp>
        <p:nvSpPr>
          <p:cNvPr id="208" name="Google Shape;208;p36"/>
          <p:cNvSpPr/>
          <p:nvPr/>
        </p:nvSpPr>
        <p:spPr>
          <a:xfrm>
            <a:off x="5727300" y="152400"/>
            <a:ext cx="3416700" cy="1849800"/>
          </a:xfrm>
          <a:prstGeom prst="cloudCallout">
            <a:avLst>
              <a:gd name="adj1" fmla="val -69237"/>
              <a:gd name="adj2" fmla="val -291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36"/>
          <p:cNvSpPr txBox="1"/>
          <p:nvPr/>
        </p:nvSpPr>
        <p:spPr>
          <a:xfrm>
            <a:off x="6108450" y="667700"/>
            <a:ext cx="2654400" cy="61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QUESTIONS?</a:t>
            </a:r>
            <a:endParaRPr sz="3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1284900" y="299875"/>
            <a:ext cx="6552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Official OER Resources</a:t>
            </a:r>
            <a:endParaRPr dirty="0"/>
          </a:p>
        </p:txBody>
      </p:sp>
      <p:sp>
        <p:nvSpPr>
          <p:cNvPr id="75" name="Google Shape;75;p16"/>
          <p:cNvSpPr txBox="1">
            <a:spLocks noGrp="1"/>
          </p:cNvSpPr>
          <p:nvPr>
            <p:ph type="body" idx="1"/>
          </p:nvPr>
        </p:nvSpPr>
        <p:spPr>
          <a:xfrm>
            <a:off x="311700" y="1158953"/>
            <a:ext cx="8520600" cy="3689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CPC website - Officer Evaluation System</a:t>
            </a:r>
            <a:endParaRPr dirty="0"/>
          </a:p>
          <a:p>
            <a:pPr marL="0" lvl="0" indent="0" algn="l" rtl="0">
              <a:lnSpc>
                <a:spcPct val="100000"/>
              </a:lnSpc>
              <a:spcBef>
                <a:spcPts val="0"/>
              </a:spcBef>
              <a:spcAft>
                <a:spcPts val="0"/>
              </a:spcAft>
              <a:buNone/>
            </a:pPr>
            <a:r>
              <a:rPr lang="en" u="sng" dirty="0">
                <a:solidFill>
                  <a:schemeClr val="hlink"/>
                </a:solidFill>
                <a:hlinkClick r:id="rId3"/>
              </a:rPr>
              <a:t>https://www.corpscpc.noaa.gov/careermgmt/evaluation.html</a:t>
            </a:r>
            <a:endParaRPr dirty="0"/>
          </a:p>
          <a:p>
            <a:pPr marL="0" lvl="0" indent="0" algn="l" rtl="0">
              <a:lnSpc>
                <a:spcPct val="100000"/>
              </a:lnSpc>
              <a:spcBef>
                <a:spcPts val="1600"/>
              </a:spcBef>
              <a:spcAft>
                <a:spcPts val="0"/>
              </a:spcAft>
              <a:buNone/>
            </a:pPr>
            <a:r>
              <a:rPr lang="en" dirty="0"/>
              <a:t>Officer Evaluation System instructions: </a:t>
            </a:r>
            <a:r>
              <a:rPr lang="en" u="sng" dirty="0">
                <a:solidFill>
                  <a:schemeClr val="hlink"/>
                </a:solidFill>
                <a:hlinkClick r:id="rId4"/>
              </a:rPr>
              <a:t>https://www.corpscpc.noaa.gov/procedures/persmanual/ncch10_pm.pdf</a:t>
            </a:r>
            <a:endParaRPr dirty="0"/>
          </a:p>
          <a:p>
            <a:pPr marL="0" lvl="0" indent="0" algn="l" rtl="0">
              <a:lnSpc>
                <a:spcPct val="100000"/>
              </a:lnSpc>
              <a:spcBef>
                <a:spcPts val="1600"/>
              </a:spcBef>
              <a:spcAft>
                <a:spcPts val="0"/>
              </a:spcAft>
              <a:buNone/>
            </a:pPr>
            <a:r>
              <a:rPr lang="en" dirty="0"/>
              <a:t>CPC website “How-To” Guidance &amp; FAQs: </a:t>
            </a:r>
            <a:r>
              <a:rPr lang="en" u="sng" dirty="0">
                <a:solidFill>
                  <a:schemeClr val="hlink"/>
                </a:solidFill>
                <a:hlinkClick r:id="rId5"/>
              </a:rPr>
              <a:t>https://</a:t>
            </a:r>
            <a:r>
              <a:rPr lang="en" u="sng" dirty="0" smtClean="0">
                <a:solidFill>
                  <a:schemeClr val="hlink"/>
                </a:solidFill>
                <a:hlinkClick r:id="rId5"/>
              </a:rPr>
              <a:t>www.corpscpc.noaa.gov/cpchome/howto_guidance.html</a:t>
            </a:r>
            <a:endParaRPr lang="en" u="sng" dirty="0" smtClean="0">
              <a:solidFill>
                <a:schemeClr val="hlink"/>
              </a:solidFill>
            </a:endParaRPr>
          </a:p>
          <a:p>
            <a:pPr marL="0" lvl="0" indent="0" algn="l" rtl="0">
              <a:lnSpc>
                <a:spcPct val="100000"/>
              </a:lnSpc>
              <a:spcBef>
                <a:spcPts val="1600"/>
              </a:spcBef>
              <a:spcAft>
                <a:spcPts val="0"/>
              </a:spcAft>
              <a:buClr>
                <a:schemeClr val="dk1"/>
              </a:buClr>
              <a:buSzPts val="1100"/>
              <a:buFont typeface="Arial"/>
              <a:buNone/>
            </a:pPr>
            <a:r>
              <a:rPr lang="en" dirty="0" smtClean="0"/>
              <a:t>NOAA </a:t>
            </a:r>
            <a:r>
              <a:rPr lang="en" dirty="0"/>
              <a:t>Corps Leadership Development Framework: </a:t>
            </a:r>
            <a:r>
              <a:rPr lang="en" u="sng" dirty="0">
                <a:solidFill>
                  <a:schemeClr val="accent5"/>
                </a:solidFill>
                <a:hlinkClick r:id="rId6"/>
              </a:rPr>
              <a:t>https://www.corpscpc.noaa.gov/careermgmt/pdf/Leadership%20Development%20Framework.pdf</a:t>
            </a:r>
            <a:endParaRPr dirty="0"/>
          </a:p>
          <a:p>
            <a:pPr marL="0" lvl="0" indent="0" algn="l" rtl="0">
              <a:lnSpc>
                <a:spcPct val="100000"/>
              </a:lnSpc>
              <a:spcBef>
                <a:spcPts val="1600"/>
              </a:spcBef>
              <a:spcAft>
                <a:spcPts val="16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OER Resources</a:t>
            </a:r>
            <a:endParaRPr lang="en-US" dirty="0"/>
          </a:p>
        </p:txBody>
      </p:sp>
      <p:sp>
        <p:nvSpPr>
          <p:cNvPr id="3" name="Text Placeholder 2"/>
          <p:cNvSpPr>
            <a:spLocks noGrp="1"/>
          </p:cNvSpPr>
          <p:nvPr>
            <p:ph type="body" idx="1"/>
          </p:nvPr>
        </p:nvSpPr>
        <p:spPr/>
        <p:txBody>
          <a:bodyPr/>
          <a:lstStyle/>
          <a:p>
            <a:pPr marL="285750" indent="-285750"/>
            <a:r>
              <a:rPr lang="en-US" dirty="0" smtClean="0"/>
              <a:t>“Top Ten” Tips for Ensuring OERs will Clear CPC Review</a:t>
            </a:r>
          </a:p>
          <a:p>
            <a:pPr marL="114300" indent="0">
              <a:buNone/>
            </a:pPr>
            <a:r>
              <a:rPr lang="en-US" dirty="0"/>
              <a:t>   </a:t>
            </a:r>
            <a:r>
              <a:rPr lang="en-US" dirty="0" smtClean="0">
                <a:hlinkClick r:id="rId2"/>
              </a:rPr>
              <a:t>https</a:t>
            </a:r>
            <a:r>
              <a:rPr lang="en-US" dirty="0">
                <a:hlinkClick r:id="rId2"/>
              </a:rPr>
              <a:t>://</a:t>
            </a:r>
            <a:r>
              <a:rPr lang="en-US" dirty="0" smtClean="0">
                <a:hlinkClick r:id="rId2"/>
              </a:rPr>
              <a:t>www.corpscpc.noaa.gov/careermgmt/pdf/10_reasons_oers_invalid.pdf</a:t>
            </a:r>
            <a:r>
              <a:rPr lang="en-US" dirty="0" smtClean="0"/>
              <a:t> </a:t>
            </a:r>
          </a:p>
          <a:p>
            <a:pPr marL="285750" indent="-285750">
              <a:lnSpc>
                <a:spcPct val="100000"/>
              </a:lnSpc>
              <a:spcBef>
                <a:spcPts val="1600"/>
              </a:spcBef>
            </a:pPr>
            <a:r>
              <a:rPr lang="en-US" dirty="0" smtClean="0"/>
              <a:t>Supervisor’s Guide to NOAA Corps Officers</a:t>
            </a:r>
            <a:r>
              <a:rPr lang="en-US" dirty="0" smtClean="0">
                <a:solidFill>
                  <a:srgbClr val="FFFFFF"/>
                </a:solidFill>
                <a:latin typeface="Calluna Sans"/>
                <a:hlinkClick r:id="rId3"/>
              </a:rPr>
              <a:t> https</a:t>
            </a:r>
            <a:r>
              <a:rPr lang="en-US" dirty="0">
                <a:solidFill>
                  <a:srgbClr val="FFFFFF"/>
                </a:solidFill>
                <a:latin typeface="Calluna Sans"/>
                <a:hlinkClick r:id="rId3"/>
              </a:rPr>
              <a:t>://www.corpscpc.noaa.gov/procedures/index.html</a:t>
            </a:r>
            <a:endParaRPr lang="en-US" dirty="0"/>
          </a:p>
          <a:p>
            <a:pPr marL="114300" indent="0">
              <a:buNone/>
            </a:pPr>
            <a:endParaRPr lang="en-US" dirty="0" smtClean="0"/>
          </a:p>
        </p:txBody>
      </p:sp>
    </p:spTree>
    <p:extLst>
      <p:ext uri="{BB962C8B-B14F-4D97-AF65-F5344CB8AC3E}">
        <p14:creationId xmlns:p14="http://schemas.microsoft.com/office/powerpoint/2010/main" val="31915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1284900" y="299875"/>
            <a:ext cx="6552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Official Resources</a:t>
            </a:r>
            <a:endParaRPr dirty="0"/>
          </a:p>
        </p:txBody>
      </p:sp>
      <p:sp>
        <p:nvSpPr>
          <p:cNvPr id="81" name="Google Shape;81;p17"/>
          <p:cNvSpPr txBox="1">
            <a:spLocks noGrp="1"/>
          </p:cNvSpPr>
          <p:nvPr>
            <p:ph type="body" idx="1"/>
          </p:nvPr>
        </p:nvSpPr>
        <p:spPr>
          <a:xfrm>
            <a:off x="311700" y="1158952"/>
            <a:ext cx="8520600" cy="1251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NOAA Corps Leadership Development Framework: </a:t>
            </a:r>
            <a:r>
              <a:rPr lang="en" u="sng">
                <a:solidFill>
                  <a:schemeClr val="accent5"/>
                </a:solidFill>
                <a:hlinkClick r:id="rId3"/>
              </a:rPr>
              <a:t>https://www.corpscpc.noaa.gov/careermgmt/pdf/Leadership%20Development%20Framework.pdf</a:t>
            </a:r>
            <a:endParaRPr dirty="0"/>
          </a:p>
          <a:p>
            <a:pPr marL="0" lvl="0" indent="0" algn="l" rtl="0">
              <a:lnSpc>
                <a:spcPct val="100000"/>
              </a:lnSpc>
              <a:spcBef>
                <a:spcPts val="1600"/>
              </a:spcBef>
              <a:spcAft>
                <a:spcPts val="1600"/>
              </a:spcAft>
              <a:buNone/>
            </a:pPr>
            <a:endParaRPr dirty="0"/>
          </a:p>
        </p:txBody>
      </p:sp>
      <p:pic>
        <p:nvPicPr>
          <p:cNvPr id="82" name="Google Shape;82;p17"/>
          <p:cNvPicPr preferRelativeResize="0"/>
          <p:nvPr/>
        </p:nvPicPr>
        <p:blipFill>
          <a:blip r:embed="rId4">
            <a:alphaModFix/>
          </a:blip>
          <a:stretch>
            <a:fillRect/>
          </a:stretch>
        </p:blipFill>
        <p:spPr>
          <a:xfrm>
            <a:off x="344450" y="2121475"/>
            <a:ext cx="5129261" cy="3022025"/>
          </a:xfrm>
          <a:prstGeom prst="rect">
            <a:avLst/>
          </a:prstGeom>
          <a:noFill/>
          <a:ln>
            <a:noFill/>
          </a:ln>
        </p:spPr>
      </p:pic>
      <p:pic>
        <p:nvPicPr>
          <p:cNvPr id="83" name="Google Shape;83;p17"/>
          <p:cNvPicPr preferRelativeResize="0"/>
          <p:nvPr/>
        </p:nvPicPr>
        <p:blipFill>
          <a:blip r:embed="rId5">
            <a:alphaModFix/>
          </a:blip>
          <a:stretch>
            <a:fillRect/>
          </a:stretch>
        </p:blipFill>
        <p:spPr>
          <a:xfrm>
            <a:off x="5664786" y="1912652"/>
            <a:ext cx="1854075" cy="2428748"/>
          </a:xfrm>
          <a:prstGeom prst="rect">
            <a:avLst/>
          </a:prstGeom>
          <a:noFill/>
          <a:ln>
            <a:noFill/>
          </a:ln>
          <a:effectLst>
            <a:outerShdw blurRad="57150" dist="66675" dir="7920000" algn="bl" rotWithShape="0">
              <a:srgbClr val="000000">
                <a:alpha val="50000"/>
              </a:srgbClr>
            </a:outerShdw>
          </a:effectLst>
        </p:spPr>
      </p:pic>
      <p:pic>
        <p:nvPicPr>
          <p:cNvPr id="84" name="Google Shape;84;p17"/>
          <p:cNvPicPr preferRelativeResize="0"/>
          <p:nvPr/>
        </p:nvPicPr>
        <p:blipFill>
          <a:blip r:embed="rId6">
            <a:alphaModFix/>
          </a:blip>
          <a:stretch>
            <a:fillRect/>
          </a:stretch>
        </p:blipFill>
        <p:spPr>
          <a:xfrm>
            <a:off x="7162226" y="2791200"/>
            <a:ext cx="1670075" cy="2193026"/>
          </a:xfrm>
          <a:prstGeom prst="rect">
            <a:avLst/>
          </a:prstGeom>
          <a:noFill/>
          <a:ln>
            <a:noFill/>
          </a:ln>
          <a:effectLst>
            <a:outerShdw blurRad="57150" dist="76200" dir="714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Your part in the process</a:t>
            </a:r>
            <a:endParaRPr dirty="0"/>
          </a:p>
        </p:txBody>
      </p:sp>
      <p:sp>
        <p:nvSpPr>
          <p:cNvPr id="90" name="Google Shape;90;p1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does the OER instructions say about the Rated-On Officer’s responsibilities?</a:t>
            </a:r>
            <a:endParaRPr dirty="0"/>
          </a:p>
          <a:p>
            <a:pPr marL="0" lvl="0" indent="0" algn="l" rtl="0">
              <a:spcBef>
                <a:spcPts val="1600"/>
              </a:spcBef>
              <a:spcAft>
                <a:spcPts val="0"/>
              </a:spcAft>
              <a:buNone/>
            </a:pPr>
            <a:r>
              <a:rPr lang="en"/>
              <a:t>What does your supervisor want?</a:t>
            </a:r>
            <a:endParaRPr dirty="0"/>
          </a:p>
          <a:p>
            <a:pPr marL="0" lvl="0" indent="0" algn="l" rtl="0">
              <a:spcBef>
                <a:spcPts val="1600"/>
              </a:spcBef>
              <a:spcAft>
                <a:spcPts val="0"/>
              </a:spcAft>
              <a:buNone/>
            </a:pPr>
            <a:r>
              <a:rPr lang="en"/>
              <a:t>How do you figure that out?</a:t>
            </a:r>
            <a:endParaRPr dirty="0"/>
          </a:p>
          <a:p>
            <a:pPr marL="0" lvl="0" indent="0" algn="l" rtl="0">
              <a:spcBef>
                <a:spcPts val="1600"/>
              </a:spcBef>
              <a:spcAft>
                <a:spcPts val="16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1284900" y="299875"/>
            <a:ext cx="6552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From CPC Website FAQs</a:t>
            </a:r>
            <a:endParaRPr dirty="0"/>
          </a:p>
        </p:txBody>
      </p:sp>
      <p:sp>
        <p:nvSpPr>
          <p:cNvPr id="96" name="Google Shape;96;p19"/>
          <p:cNvSpPr txBox="1">
            <a:spLocks noGrp="1"/>
          </p:cNvSpPr>
          <p:nvPr>
            <p:ph type="body" idx="1"/>
          </p:nvPr>
        </p:nvSpPr>
        <p:spPr>
          <a:xfrm>
            <a:off x="311700" y="1158953"/>
            <a:ext cx="8520600" cy="368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t>“It is pretty standard practice for officers to be asked to write their own OERs (including scores), particularly in land assignments supervised by busy senior officers or civilians. Is this consistent with CPC's intent?”</a:t>
            </a:r>
            <a:endParaRPr i="1" dirty="0"/>
          </a:p>
          <a:p>
            <a:pPr marL="0" lvl="0" indent="0" algn="l" rtl="0">
              <a:spcBef>
                <a:spcPts val="1600"/>
              </a:spcBef>
              <a:spcAft>
                <a:spcPts val="0"/>
              </a:spcAft>
              <a:buClr>
                <a:schemeClr val="dk1"/>
              </a:buClr>
              <a:buSzPts val="1100"/>
              <a:buFont typeface="Arial"/>
              <a:buNone/>
            </a:pPr>
            <a:r>
              <a:rPr lang="en"/>
              <a:t>The Directives clearly state that it is the responsibility of the reporting and reviewing officer to compose the OERs for the Reported-On Officer. Every officer is expected to provide his/her supervisor with accomplishments for the reporting period and it is highly recommended that this list include specific details with regard to impact as a result of his/her performance. The practice described in the above question is recommended as a draft process to assist Junior Officers with learning the skills to write effective OERs. This practice does not preclude the responsibility of the Supervisor, Reporting or Reviewing Officers.</a:t>
            </a:r>
            <a:endParaRPr dirty="0"/>
          </a:p>
          <a:p>
            <a:pPr marL="0" lvl="0" indent="0" algn="l" rtl="0">
              <a:spcBef>
                <a:spcPts val="16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animEffect transition="in" filter="fade">
                                      <p:cBhvr>
                                        <p:cTn id="7" dur="1"/>
                                        <p:tgtEl>
                                          <p:spTgt spid="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xEl>
                                              <p:pRg st="1" end="1"/>
                                            </p:txEl>
                                          </p:spTgt>
                                        </p:tgtEl>
                                        <p:attrNameLst>
                                          <p:attrName>style.visibility</p:attrName>
                                        </p:attrNameLst>
                                      </p:cBhvr>
                                      <p:to>
                                        <p:strVal val="visible"/>
                                      </p:to>
                                    </p:set>
                                    <p:animEffect transition="in" filter="fade">
                                      <p:cBhvr>
                                        <p:cTn id="12" dur="1"/>
                                        <p:tgtEl>
                                          <p:spTgt spid="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
                                            <p:txEl>
                                              <p:pRg st="2" end="2"/>
                                            </p:txEl>
                                          </p:spTgt>
                                        </p:tgtEl>
                                        <p:attrNameLst>
                                          <p:attrName>style.visibility</p:attrName>
                                        </p:attrNameLst>
                                      </p:cBhvr>
                                      <p:to>
                                        <p:strVal val="visible"/>
                                      </p:to>
                                    </p:set>
                                    <p:animEffect transition="in" filter="fade">
                                      <p:cBhvr>
                                        <p:cTn id="17" dur="1"/>
                                        <p:tgtEl>
                                          <p:spTgt spid="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0"/>
          <p:cNvPicPr preferRelativeResize="0"/>
          <p:nvPr/>
        </p:nvPicPr>
        <p:blipFill>
          <a:blip r:embed="rId3">
            <a:alphaModFix/>
          </a:blip>
          <a:stretch>
            <a:fillRect/>
          </a:stretch>
        </p:blipFill>
        <p:spPr>
          <a:xfrm>
            <a:off x="3131138" y="158400"/>
            <a:ext cx="5541925" cy="2309150"/>
          </a:xfrm>
          <a:prstGeom prst="rect">
            <a:avLst/>
          </a:prstGeom>
          <a:noFill/>
          <a:ln>
            <a:noFill/>
          </a:ln>
        </p:spPr>
      </p:pic>
      <p:pic>
        <p:nvPicPr>
          <p:cNvPr id="102" name="Google Shape;102;p20"/>
          <p:cNvPicPr preferRelativeResize="0"/>
          <p:nvPr/>
        </p:nvPicPr>
        <p:blipFill>
          <a:blip r:embed="rId4">
            <a:alphaModFix/>
          </a:blip>
          <a:stretch>
            <a:fillRect/>
          </a:stretch>
        </p:blipFill>
        <p:spPr>
          <a:xfrm>
            <a:off x="3067750" y="2400850"/>
            <a:ext cx="5668700" cy="2694625"/>
          </a:xfrm>
          <a:prstGeom prst="rect">
            <a:avLst/>
          </a:prstGeom>
          <a:noFill/>
          <a:ln>
            <a:noFill/>
          </a:ln>
        </p:spPr>
      </p:pic>
      <p:cxnSp>
        <p:nvCxnSpPr>
          <p:cNvPr id="103" name="Google Shape;103;p20"/>
          <p:cNvCxnSpPr/>
          <p:nvPr/>
        </p:nvCxnSpPr>
        <p:spPr>
          <a:xfrm>
            <a:off x="103800" y="2400850"/>
            <a:ext cx="8936400" cy="0"/>
          </a:xfrm>
          <a:prstGeom prst="straightConnector1">
            <a:avLst/>
          </a:prstGeom>
          <a:noFill/>
          <a:ln w="38100" cap="flat" cmpd="sng">
            <a:solidFill>
              <a:schemeClr val="dk2"/>
            </a:solidFill>
            <a:prstDash val="solid"/>
            <a:round/>
            <a:headEnd type="none" w="med" len="med"/>
            <a:tailEnd type="none" w="med" len="med"/>
          </a:ln>
        </p:spPr>
      </p:cxnSp>
      <p:sp>
        <p:nvSpPr>
          <p:cNvPr id="104" name="Google Shape;104;p20"/>
          <p:cNvSpPr txBox="1"/>
          <p:nvPr/>
        </p:nvSpPr>
        <p:spPr>
          <a:xfrm>
            <a:off x="591875" y="952375"/>
            <a:ext cx="2375700" cy="7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ENS &amp; LTJG</a:t>
            </a:r>
            <a:endParaRPr sz="3000" dirty="0"/>
          </a:p>
        </p:txBody>
      </p:sp>
      <p:sp>
        <p:nvSpPr>
          <p:cNvPr id="105" name="Google Shape;105;p20"/>
          <p:cNvSpPr txBox="1"/>
          <p:nvPr/>
        </p:nvSpPr>
        <p:spPr>
          <a:xfrm>
            <a:off x="591875" y="3421456"/>
            <a:ext cx="2375700" cy="6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LT to CAPT</a:t>
            </a:r>
            <a:endParaRPr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 Performance Dimensions</a:t>
            </a:r>
            <a:endParaRPr lang="en-US" dirty="0"/>
          </a:p>
        </p:txBody>
      </p:sp>
      <p:sp>
        <p:nvSpPr>
          <p:cNvPr id="5" name="Text Placeholder 4"/>
          <p:cNvSpPr>
            <a:spLocks noGrp="1"/>
          </p:cNvSpPr>
          <p:nvPr>
            <p:ph type="body" idx="1"/>
          </p:nvPr>
        </p:nvSpPr>
        <p:spPr/>
        <p:txBody>
          <a:bodyPr/>
          <a:lstStyle/>
          <a:p>
            <a:pPr marL="114300" indent="0">
              <a:buNone/>
            </a:pPr>
            <a:r>
              <a:rPr lang="en-US" dirty="0" smtClean="0"/>
              <a:t>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 y="1585566"/>
            <a:ext cx="8671560" cy="1928274"/>
          </a:xfrm>
          <a:prstGeom prst="rect">
            <a:avLst/>
          </a:prstGeom>
        </p:spPr>
      </p:pic>
    </p:spTree>
    <p:extLst>
      <p:ext uri="{BB962C8B-B14F-4D97-AF65-F5344CB8AC3E}">
        <p14:creationId xmlns:p14="http://schemas.microsoft.com/office/powerpoint/2010/main" val="105583871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10230</TotalTime>
  <Words>2093</Words>
  <Application>Microsoft Office PowerPoint</Application>
  <PresentationFormat>On-screen Show (16:9)</PresentationFormat>
  <Paragraphs>119</Paragraphs>
  <Slides>21</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Calluna Sans</vt:lpstr>
      <vt:lpstr>Simple Light</vt:lpstr>
      <vt:lpstr>OER Writing</vt:lpstr>
      <vt:lpstr>Agenda &amp; Objectives</vt:lpstr>
      <vt:lpstr>Official OER Resources</vt:lpstr>
      <vt:lpstr>Official OER Resources</vt:lpstr>
      <vt:lpstr>Official Resources</vt:lpstr>
      <vt:lpstr>Your part in the process</vt:lpstr>
      <vt:lpstr>From CPC Website FAQs</vt:lpstr>
      <vt:lpstr>PowerPoint Presentation</vt:lpstr>
      <vt:lpstr>3 Performance Dimensions</vt:lpstr>
      <vt:lpstr>Read the Instructions</vt:lpstr>
      <vt:lpstr>METRICS METRICS METRICS!</vt:lpstr>
      <vt:lpstr>Accomplishment (w/ metrics) + Impact</vt:lpstr>
      <vt:lpstr>Ways to Save Space</vt:lpstr>
      <vt:lpstr>Example, Good?</vt:lpstr>
      <vt:lpstr>Example, Good?</vt:lpstr>
      <vt:lpstr>Example, Good?</vt:lpstr>
      <vt:lpstr>Make an OER statement</vt:lpstr>
      <vt:lpstr>Make an OER statement</vt:lpstr>
      <vt:lpstr>Make an OER statement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OER Writing</dc:title>
  <dc:creator>Praveen Kalva</dc:creator>
  <cp:lastModifiedBy>Praveen Kalva</cp:lastModifiedBy>
  <cp:revision>15</cp:revision>
  <dcterms:modified xsi:type="dcterms:W3CDTF">2019-10-08T16:10:37Z</dcterms:modified>
</cp:coreProperties>
</file>