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52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60" r:id="rId5"/>
    <p:sldId id="261" r:id="rId6"/>
    <p:sldId id="262" r:id="rId7"/>
    <p:sldId id="263" r:id="rId8"/>
    <p:sldId id="264" r:id="rId9"/>
    <p:sldId id="258" r:id="rId10"/>
    <p:sldId id="259" r:id="rId11"/>
    <p:sldId id="265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24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0FEB4A-14DB-4DE2-81E4-513ACBFA39F4}" type="datetimeFigureOut">
              <a:rPr lang="en-US"/>
              <a:pPr>
                <a:defRPr/>
              </a:pPr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5DDF2D6-A785-4C60-93F2-9BD457B3F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84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E58735E-4482-4443-96F1-F64E123FFF55}" type="datetimeFigureOut">
              <a:rPr lang="en-US"/>
              <a:pPr>
                <a:defRPr/>
              </a:pPr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3E05E0-72A3-4937-AE68-58C75ADEB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79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7CED94-4541-45DE-AC4D-4792F5C406B6}" type="slidenum">
              <a:rPr lang="en-US" altLang="en-US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0193A2-B45A-40A0-8A1C-520437A9EA76}" type="slidenum">
              <a:rPr lang="en-US" altLang="en-US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21C958-011B-4651-B4A8-969E9D76A666}" type="slidenum">
              <a:rPr lang="en-US" altLang="en-US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"/>
          <p:cNvSpPr>
            <a:spLocks/>
          </p:cNvSpPr>
          <p:nvPr/>
        </p:nvSpPr>
        <p:spPr bwMode="auto">
          <a:xfrm>
            <a:off x="0" y="0"/>
            <a:ext cx="8899525" cy="6588125"/>
          </a:xfrm>
          <a:custGeom>
            <a:avLst/>
            <a:gdLst>
              <a:gd name="T0" fmla="*/ 2147483647 w 5606"/>
              <a:gd name="T1" fmla="*/ 2147483647 h 4150"/>
              <a:gd name="T2" fmla="*/ 2147483647 w 5606"/>
              <a:gd name="T3" fmla="*/ 0 h 4150"/>
              <a:gd name="T4" fmla="*/ 2147483647 w 5606"/>
              <a:gd name="T5" fmla="*/ 0 h 4150"/>
              <a:gd name="T6" fmla="*/ 2147483647 w 5606"/>
              <a:gd name="T7" fmla="*/ 2147483647 h 4150"/>
              <a:gd name="T8" fmla="*/ 2147483647 w 5606"/>
              <a:gd name="T9" fmla="*/ 2147483647 h 4150"/>
              <a:gd name="T10" fmla="*/ 2147483647 w 5606"/>
              <a:gd name="T11" fmla="*/ 0 h 4150"/>
              <a:gd name="T12" fmla="*/ 2147483647 w 5606"/>
              <a:gd name="T13" fmla="*/ 0 h 4150"/>
              <a:gd name="T14" fmla="*/ 2147483647 w 5606"/>
              <a:gd name="T15" fmla="*/ 2147483647 h 4150"/>
              <a:gd name="T16" fmla="*/ 2147483647 w 5606"/>
              <a:gd name="T17" fmla="*/ 2147483647 h 4150"/>
              <a:gd name="T18" fmla="*/ 2147483647 w 5606"/>
              <a:gd name="T19" fmla="*/ 0 h 4150"/>
              <a:gd name="T20" fmla="*/ 2147483647 w 5606"/>
              <a:gd name="T21" fmla="*/ 0 h 4150"/>
              <a:gd name="T22" fmla="*/ 2147483647 w 5606"/>
              <a:gd name="T23" fmla="*/ 2147483647 h 4150"/>
              <a:gd name="T24" fmla="*/ 2147483647 w 5606"/>
              <a:gd name="T25" fmla="*/ 2147483647 h 4150"/>
              <a:gd name="T26" fmla="*/ 2147483647 w 5606"/>
              <a:gd name="T27" fmla="*/ 0 h 4150"/>
              <a:gd name="T28" fmla="*/ 0 w 5606"/>
              <a:gd name="T29" fmla="*/ 0 h 4150"/>
              <a:gd name="T30" fmla="*/ 0 w 5606"/>
              <a:gd name="T31" fmla="*/ 2147483647 h 4150"/>
              <a:gd name="T32" fmla="*/ 2147483647 w 5606"/>
              <a:gd name="T33" fmla="*/ 2147483647 h 4150"/>
              <a:gd name="T34" fmla="*/ 2147483647 w 5606"/>
              <a:gd name="T35" fmla="*/ 2147483647 h 415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606" h="4150">
                <a:moveTo>
                  <a:pt x="5605" y="2147"/>
                </a:moveTo>
                <a:lnTo>
                  <a:pt x="3468" y="0"/>
                </a:lnTo>
                <a:lnTo>
                  <a:pt x="3082" y="0"/>
                </a:lnTo>
                <a:lnTo>
                  <a:pt x="5413" y="2340"/>
                </a:lnTo>
                <a:lnTo>
                  <a:pt x="5341" y="2414"/>
                </a:lnTo>
                <a:lnTo>
                  <a:pt x="2939" y="0"/>
                </a:lnTo>
                <a:lnTo>
                  <a:pt x="2170" y="0"/>
                </a:lnTo>
                <a:lnTo>
                  <a:pt x="4957" y="2799"/>
                </a:lnTo>
                <a:lnTo>
                  <a:pt x="4512" y="3246"/>
                </a:lnTo>
                <a:lnTo>
                  <a:pt x="1284" y="0"/>
                </a:lnTo>
                <a:lnTo>
                  <a:pt x="851" y="0"/>
                </a:lnTo>
                <a:lnTo>
                  <a:pt x="4296" y="3462"/>
                </a:lnTo>
                <a:lnTo>
                  <a:pt x="4116" y="3644"/>
                </a:lnTo>
                <a:lnTo>
                  <a:pt x="491" y="0"/>
                </a:lnTo>
                <a:lnTo>
                  <a:pt x="0" y="0"/>
                </a:lnTo>
                <a:lnTo>
                  <a:pt x="0" y="518"/>
                </a:lnTo>
                <a:lnTo>
                  <a:pt x="3612" y="4149"/>
                </a:lnTo>
                <a:lnTo>
                  <a:pt x="5605" y="214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05000" y="381000"/>
            <a:ext cx="66294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sz="2400" b="0" smtClean="0">
              <a:solidFill>
                <a:schemeClr val="bg2"/>
              </a:solidFill>
              <a:latin typeface="Times New Roman" pitchFamily="18" charset="0"/>
            </a:endParaRPr>
          </a:p>
        </p:txBody>
      </p:sp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1676400" y="914400"/>
            <a:ext cx="7010400" cy="244475"/>
            <a:chOff x="1056" y="576"/>
            <a:chExt cx="3936" cy="1474"/>
          </a:xfrm>
        </p:grpSpPr>
        <p:sp>
          <p:nvSpPr>
            <p:cNvPr id="5" name="Text Box 6"/>
            <p:cNvSpPr txBox="1">
              <a:spLocks noChangeArrowheads="1"/>
            </p:cNvSpPr>
            <p:nvPr userDrawn="1"/>
          </p:nvSpPr>
          <p:spPr bwMode="auto">
            <a:xfrm>
              <a:off x="2352" y="576"/>
              <a:ext cx="1344" cy="147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000" b="0" smtClean="0">
                  <a:solidFill>
                    <a:srgbClr val="FFFFFF"/>
                  </a:solidFill>
                  <a:latin typeface="Times New Roman" pitchFamily="18" charset="0"/>
                </a:rPr>
                <a:t>Honor, Respect, Commitment</a:t>
              </a:r>
            </a:p>
          </p:txBody>
        </p:sp>
        <p:sp>
          <p:nvSpPr>
            <p:cNvPr id="6" name="Text Box 7"/>
            <p:cNvSpPr txBox="1">
              <a:spLocks noChangeArrowheads="1"/>
            </p:cNvSpPr>
            <p:nvPr userDrawn="1"/>
          </p:nvSpPr>
          <p:spPr bwMode="auto">
            <a:xfrm>
              <a:off x="1056" y="576"/>
              <a:ext cx="1344" cy="147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000" b="0" smtClean="0">
                  <a:solidFill>
                    <a:srgbClr val="FFFFFF"/>
                  </a:solidFill>
                  <a:latin typeface="Times New Roman" pitchFamily="18" charset="0"/>
                </a:rPr>
                <a:t>Honor, Respect, Commitment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 userDrawn="1"/>
          </p:nvSpPr>
          <p:spPr bwMode="auto">
            <a:xfrm>
              <a:off x="3648" y="576"/>
              <a:ext cx="1344" cy="147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000" b="0" smtClean="0">
                  <a:solidFill>
                    <a:srgbClr val="FFFFFF"/>
                  </a:solidFill>
                  <a:latin typeface="Times New Roman" pitchFamily="18" charset="0"/>
                </a:rPr>
                <a:t>Honor, Respect, Commitment</a:t>
              </a:r>
            </a:p>
          </p:txBody>
        </p:sp>
      </p:grpSp>
      <p:pic>
        <p:nvPicPr>
          <p:cNvPr id="8" name="Picture 2" descr="NOAA COL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36506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551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1655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4482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4517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107912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0668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2565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0056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46886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351719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0281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06845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2935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2139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1676400" y="914400"/>
            <a:ext cx="7010400" cy="244475"/>
            <a:chOff x="1056" y="576"/>
            <a:chExt cx="3936" cy="1474"/>
          </a:xfrm>
        </p:grpSpPr>
        <p:sp>
          <p:nvSpPr>
            <p:cNvPr id="3" name="Text Box 6"/>
            <p:cNvSpPr txBox="1">
              <a:spLocks noChangeArrowheads="1"/>
            </p:cNvSpPr>
            <p:nvPr userDrawn="1"/>
          </p:nvSpPr>
          <p:spPr bwMode="auto">
            <a:xfrm>
              <a:off x="2352" y="576"/>
              <a:ext cx="1344" cy="147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000" b="0" smtClean="0">
                  <a:solidFill>
                    <a:srgbClr val="FFFFFF"/>
                  </a:solidFill>
                  <a:latin typeface="Times New Roman" pitchFamily="18" charset="0"/>
                </a:rPr>
                <a:t>Honor, Respect, Commitment</a:t>
              </a:r>
            </a:p>
          </p:txBody>
        </p:sp>
        <p:sp>
          <p:nvSpPr>
            <p:cNvPr id="4" name="Text Box 7"/>
            <p:cNvSpPr txBox="1">
              <a:spLocks noChangeArrowheads="1"/>
            </p:cNvSpPr>
            <p:nvPr userDrawn="1"/>
          </p:nvSpPr>
          <p:spPr bwMode="auto">
            <a:xfrm>
              <a:off x="1056" y="576"/>
              <a:ext cx="1344" cy="147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000" b="0" smtClean="0">
                  <a:solidFill>
                    <a:srgbClr val="FFFFFF"/>
                  </a:solidFill>
                  <a:latin typeface="Times New Roman" pitchFamily="18" charset="0"/>
                </a:rPr>
                <a:t>Honor, Respect, Commitment</a:t>
              </a:r>
            </a:p>
          </p:txBody>
        </p:sp>
        <p:sp>
          <p:nvSpPr>
            <p:cNvPr id="5" name="Text Box 8"/>
            <p:cNvSpPr txBox="1">
              <a:spLocks noChangeArrowheads="1"/>
            </p:cNvSpPr>
            <p:nvPr userDrawn="1"/>
          </p:nvSpPr>
          <p:spPr bwMode="auto">
            <a:xfrm>
              <a:off x="3648" y="576"/>
              <a:ext cx="1344" cy="147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1000" b="0" smtClean="0">
                  <a:solidFill>
                    <a:srgbClr val="FFFFFF"/>
                  </a:solidFill>
                  <a:latin typeface="Times New Roman" pitchFamily="18" charset="0"/>
                </a:rPr>
                <a:t>Honor, Respect, Commitment</a:t>
              </a:r>
            </a:p>
          </p:txBody>
        </p:sp>
      </p:grpSp>
      <p:pic>
        <p:nvPicPr>
          <p:cNvPr id="6" name="Picture 2" descr="NOAA COLO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1598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530152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07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1824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0111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768646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706728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23006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AA COLO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6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1143000" y="6477000"/>
            <a:ext cx="7010400" cy="304800"/>
            <a:chOff x="1056" y="576"/>
            <a:chExt cx="3936" cy="1838"/>
          </a:xfrm>
        </p:grpSpPr>
        <p:sp>
          <p:nvSpPr>
            <p:cNvPr id="1031" name="Text Box 4"/>
            <p:cNvSpPr txBox="1">
              <a:spLocks noChangeArrowheads="1"/>
            </p:cNvSpPr>
            <p:nvPr userDrawn="1"/>
          </p:nvSpPr>
          <p:spPr bwMode="auto">
            <a:xfrm>
              <a:off x="2352" y="576"/>
              <a:ext cx="1344" cy="1838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i="1" smtClean="0">
                  <a:solidFill>
                    <a:srgbClr val="FFFFFF"/>
                  </a:solidFill>
                  <a:latin typeface="Times New Roman" pitchFamily="18" charset="0"/>
                </a:rPr>
                <a:t>RESPECT</a:t>
              </a:r>
            </a:p>
          </p:txBody>
        </p:sp>
        <p:sp>
          <p:nvSpPr>
            <p:cNvPr id="1032" name="Text Box 5"/>
            <p:cNvSpPr txBox="1">
              <a:spLocks noChangeArrowheads="1"/>
            </p:cNvSpPr>
            <p:nvPr userDrawn="1"/>
          </p:nvSpPr>
          <p:spPr bwMode="auto">
            <a:xfrm>
              <a:off x="1056" y="576"/>
              <a:ext cx="1344" cy="1838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i="1" smtClean="0">
                  <a:solidFill>
                    <a:srgbClr val="FFFFFF"/>
                  </a:solidFill>
                  <a:latin typeface="Times New Roman" pitchFamily="18" charset="0"/>
                </a:rPr>
                <a:t>HONOR</a:t>
              </a:r>
            </a:p>
          </p:txBody>
        </p:sp>
        <p:sp>
          <p:nvSpPr>
            <p:cNvPr id="1033" name="Text Box 6"/>
            <p:cNvSpPr txBox="1">
              <a:spLocks noChangeArrowheads="1"/>
            </p:cNvSpPr>
            <p:nvPr userDrawn="1"/>
          </p:nvSpPr>
          <p:spPr bwMode="auto">
            <a:xfrm>
              <a:off x="3648" y="576"/>
              <a:ext cx="1344" cy="1838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i="1" smtClean="0">
                  <a:solidFill>
                    <a:srgbClr val="FFFFFF"/>
                  </a:solidFill>
                  <a:latin typeface="Times New Roman" pitchFamily="18" charset="0"/>
                </a:rPr>
                <a:t>COMMITMENT</a:t>
              </a:r>
            </a:p>
          </p:txBody>
        </p:sp>
      </p:grpSp>
      <p:sp>
        <p:nvSpPr>
          <p:cNvPr id="1028" name="Line 7"/>
          <p:cNvSpPr>
            <a:spLocks noChangeShapeType="1"/>
          </p:cNvSpPr>
          <p:nvPr/>
        </p:nvSpPr>
        <p:spPr bwMode="auto">
          <a:xfrm>
            <a:off x="228600" y="1600200"/>
            <a:ext cx="8686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</p:txBody>
      </p:sp>
      <p:pic>
        <p:nvPicPr>
          <p:cNvPr id="1030" name="Picture 9" descr="NOAA_logo_color_broadcas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7788"/>
            <a:ext cx="1389063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/>
        <a:buChar char="ã"/>
        <a:defRPr sz="2800" b="1">
          <a:solidFill>
            <a:srgbClr val="3333FF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2000"/>
        <a:buFont typeface="ZapfDingbats BT"/>
        <a:buChar char="ã"/>
        <a:defRPr sz="2400" b="1">
          <a:solidFill>
            <a:srgbClr val="3333FF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/>
        <a:buChar char="ã"/>
        <a:defRPr sz="2000" b="1">
          <a:solidFill>
            <a:srgbClr val="3333FF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j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j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j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OAA COLO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6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1143000" y="6477000"/>
            <a:ext cx="7010400" cy="304800"/>
            <a:chOff x="1056" y="576"/>
            <a:chExt cx="3936" cy="1838"/>
          </a:xfrm>
        </p:grpSpPr>
        <p:sp>
          <p:nvSpPr>
            <p:cNvPr id="2055" name="Text Box 4"/>
            <p:cNvSpPr txBox="1">
              <a:spLocks noChangeArrowheads="1"/>
            </p:cNvSpPr>
            <p:nvPr userDrawn="1"/>
          </p:nvSpPr>
          <p:spPr bwMode="auto">
            <a:xfrm>
              <a:off x="2352" y="576"/>
              <a:ext cx="1344" cy="1838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i="1" smtClean="0">
                  <a:solidFill>
                    <a:srgbClr val="FFFFFF"/>
                  </a:solidFill>
                  <a:latin typeface="Times New Roman" pitchFamily="18" charset="0"/>
                </a:rPr>
                <a:t>RESPECT</a:t>
              </a:r>
            </a:p>
          </p:txBody>
        </p:sp>
        <p:sp>
          <p:nvSpPr>
            <p:cNvPr id="2056" name="Text Box 5"/>
            <p:cNvSpPr txBox="1">
              <a:spLocks noChangeArrowheads="1"/>
            </p:cNvSpPr>
            <p:nvPr userDrawn="1"/>
          </p:nvSpPr>
          <p:spPr bwMode="auto">
            <a:xfrm>
              <a:off x="1056" y="576"/>
              <a:ext cx="1344" cy="1838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i="1" smtClean="0">
                  <a:solidFill>
                    <a:srgbClr val="FFFFFF"/>
                  </a:solidFill>
                  <a:latin typeface="Times New Roman" pitchFamily="18" charset="0"/>
                </a:rPr>
                <a:t>HONOR</a:t>
              </a:r>
            </a:p>
          </p:txBody>
        </p:sp>
        <p:sp>
          <p:nvSpPr>
            <p:cNvPr id="2057" name="Text Box 6"/>
            <p:cNvSpPr txBox="1">
              <a:spLocks noChangeArrowheads="1"/>
            </p:cNvSpPr>
            <p:nvPr userDrawn="1"/>
          </p:nvSpPr>
          <p:spPr bwMode="auto">
            <a:xfrm>
              <a:off x="3648" y="576"/>
              <a:ext cx="1344" cy="1838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i="1" smtClean="0">
                  <a:solidFill>
                    <a:srgbClr val="FFFFFF"/>
                  </a:solidFill>
                  <a:latin typeface="Times New Roman" pitchFamily="18" charset="0"/>
                </a:rPr>
                <a:t>COMMITMENT</a:t>
              </a:r>
            </a:p>
          </p:txBody>
        </p:sp>
      </p:grp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228600" y="1600200"/>
            <a:ext cx="8686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</p:txBody>
      </p:sp>
      <p:pic>
        <p:nvPicPr>
          <p:cNvPr id="2054" name="Picture 9" descr="NOAA_logo_color_broadcas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7788"/>
            <a:ext cx="1389063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5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/>
        <a:buChar char="ã"/>
        <a:defRPr sz="2800" b="1">
          <a:solidFill>
            <a:srgbClr val="3333FF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2000"/>
        <a:buFont typeface="ZapfDingbats BT"/>
        <a:buChar char="ã"/>
        <a:defRPr sz="2400" b="1">
          <a:solidFill>
            <a:srgbClr val="3333FF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ZapfDingbats BT"/>
        <a:buChar char="ã"/>
        <a:defRPr sz="2000" b="1">
          <a:solidFill>
            <a:srgbClr val="3333FF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ZapfDingbats BT" charset="2"/>
        <a:buChar char="ã"/>
        <a:defRPr sz="2000" b="1">
          <a:solidFill>
            <a:srgbClr val="3333FF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762000" y="1219200"/>
            <a:ext cx="7924800" cy="540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u="sng">
                <a:solidFill>
                  <a:schemeClr val="tx1"/>
                </a:solidFill>
                <a:latin typeface="Arial" pitchFamily="34" charset="0"/>
              </a:rPr>
              <a:t>February 2013 – August 2014 (18 month term)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UAB Chair- CAPT Al Girimonte (NOS/NGS)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Co-chair- CDR Liz Kretovic (NOS/ORR)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CDR Nancy Hann (OMAO/MOC-A)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CDR Dave Zezula (NOS/OCS-P)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LCDR Phil Eastman (NESDIS)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LCDR Colin Little (OMAO/MOC-P)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LCDR Mark Blankenship (OMAO/MOC-A)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LT Tony Perry (OMAO/CPC)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LT Christie Shultz (NWS)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LT Abigail Higgins (NOS/OCS-A)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500" b="0">
              <a:solidFill>
                <a:schemeClr val="tx1"/>
              </a:solidFill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0">
                <a:solidFill>
                  <a:schemeClr val="tx1"/>
                </a:solidFill>
                <a:latin typeface="Arial" pitchFamily="34" charset="0"/>
              </a:rPr>
              <a:t>LT Wendy Lewis (CPC Liaison to the UAB)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762000" y="1143000"/>
            <a:ext cx="79248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Arial" pitchFamily="34" charset="0"/>
              </a:rPr>
              <a:t>On The Horizon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solidFill>
                <a:schemeClr val="tx1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400" b="0">
                <a:solidFill>
                  <a:schemeClr val="tx1"/>
                </a:solidFill>
                <a:latin typeface="Arial" pitchFamily="34" charset="0"/>
              </a:rPr>
              <a:t>Routing tracking (received by CPC, reviewed by UAB, signed by the Director)- currently in place</a:t>
            </a:r>
          </a:p>
          <a:p>
            <a:pPr eaLnBrk="1" hangingPunct="1">
              <a:spcBef>
                <a:spcPct val="0"/>
              </a:spcBef>
            </a:pPr>
            <a:endParaRPr lang="en-US" altLang="en-US" sz="1400" b="0">
              <a:solidFill>
                <a:schemeClr val="tx1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400" b="0">
                <a:solidFill>
                  <a:schemeClr val="tx1"/>
                </a:solidFill>
                <a:latin typeface="Arial" pitchFamily="34" charset="0"/>
              </a:rPr>
              <a:t>New, electronic award form (all digital)</a:t>
            </a:r>
          </a:p>
          <a:p>
            <a:pPr eaLnBrk="1" hangingPunct="1">
              <a:spcBef>
                <a:spcPct val="0"/>
              </a:spcBef>
            </a:pPr>
            <a:endParaRPr lang="en-US" altLang="en-US" sz="1400" b="0">
              <a:solidFill>
                <a:schemeClr val="tx1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400" b="0">
                <a:solidFill>
                  <a:schemeClr val="tx1"/>
                </a:solidFill>
                <a:latin typeface="Arial" pitchFamily="34" charset="0"/>
              </a:rPr>
              <a:t>Chapter 12, part 7 Directives w/ new awards</a:t>
            </a:r>
          </a:p>
          <a:p>
            <a:pPr eaLnBrk="1" hangingPunct="1">
              <a:spcBef>
                <a:spcPct val="0"/>
              </a:spcBef>
            </a:pPr>
            <a:endParaRPr lang="en-US" altLang="en-US" sz="1400" b="0">
              <a:solidFill>
                <a:schemeClr val="tx1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400" b="0">
                <a:solidFill>
                  <a:schemeClr val="tx1"/>
                </a:solidFill>
                <a:latin typeface="Arial" pitchFamily="34" charset="0"/>
              </a:rPr>
              <a:t>Alignment with USCG and USN uniforms</a:t>
            </a:r>
          </a:p>
          <a:p>
            <a:pPr eaLnBrk="1" hangingPunct="1">
              <a:spcBef>
                <a:spcPct val="0"/>
              </a:spcBef>
            </a:pPr>
            <a:endParaRPr lang="en-US" altLang="en-US" sz="1400" b="0">
              <a:solidFill>
                <a:schemeClr val="tx1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400" b="0">
                <a:solidFill>
                  <a:schemeClr val="tx1"/>
                </a:solidFill>
                <a:latin typeface="Arial" pitchFamily="34" charset="0"/>
              </a:rPr>
              <a:t>PT Gear</a:t>
            </a:r>
            <a:endParaRPr lang="en-US" altLang="en-US" sz="14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1143000"/>
            <a:ext cx="7924800" cy="5724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/>
              <a:t>Administrative Guidance</a:t>
            </a:r>
          </a:p>
          <a:p>
            <a:pPr algn="ctr">
              <a:defRPr/>
            </a:pPr>
            <a:endParaRPr lang="en-US" dirty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Last business day of the month for submission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 err="1">
                <a:ea typeface="Calibri"/>
              </a:rPr>
              <a:t>UAB</a:t>
            </a:r>
            <a:r>
              <a:rPr lang="en-US" b="0" dirty="0">
                <a:ea typeface="Calibri"/>
              </a:rPr>
              <a:t> meets within 5 business days of the new month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Out-of-cycle or “rush” awards require CPC Director approval.  UAB will convene a “Virtual Board”, needs justification for rushing the award (i.e. needs of the Service require short term PCS, or VIP would like to present during a visit)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No </a:t>
            </a:r>
            <a:r>
              <a:rPr lang="en-US" b="0" dirty="0" err="1">
                <a:ea typeface="Calibri"/>
              </a:rPr>
              <a:t>SSNs</a:t>
            </a: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At least one endorsement in addition to nominator (ideally from within the nominee’s chain of command)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Awards take 6-8 weeks to process.  Please plan PCS awards accordingly if they are to be presented prior to officer’s detachment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Nominations must be routed with 120 days of the end of the recognition period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lateness memo template is available on the CPC website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 err="1">
                <a:ea typeface="Calibri"/>
              </a:rPr>
              <a:t>UAB</a:t>
            </a:r>
            <a:r>
              <a:rPr lang="en-US" b="0" dirty="0">
                <a:ea typeface="Calibri"/>
              </a:rPr>
              <a:t> will review awards, but not route to Director without lateness letter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Ensure completeness of the form prior to submitting to CPC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Scanned/emailed awards accepted for </a:t>
            </a:r>
            <a:r>
              <a:rPr lang="en-US" b="0" dirty="0" err="1">
                <a:ea typeface="Calibri"/>
              </a:rPr>
              <a:t>UAB</a:t>
            </a:r>
            <a:r>
              <a:rPr lang="en-US" b="0" dirty="0">
                <a:ea typeface="Calibri"/>
              </a:rPr>
              <a:t> review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originals need to be received by CPC prior to routing to Director for approval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/>
              <a:ea typeface="Calibri"/>
            </a:endParaRPr>
          </a:p>
          <a:p>
            <a:pPr marL="800100" lvl="1" indent="-342900"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1143000"/>
            <a:ext cx="7924800" cy="4000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/>
              <a:t>Tips and Recommendations</a:t>
            </a:r>
          </a:p>
          <a:p>
            <a:pPr algn="ctr">
              <a:defRPr/>
            </a:pPr>
            <a:endParaRPr lang="en-US" dirty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Final endorsement should come from </a:t>
            </a:r>
            <a:r>
              <a:rPr lang="en-US" b="0" dirty="0" err="1">
                <a:ea typeface="Calibri"/>
              </a:rPr>
              <a:t>O6</a:t>
            </a:r>
            <a:r>
              <a:rPr lang="en-US" b="0" dirty="0">
                <a:ea typeface="Calibri"/>
              </a:rPr>
              <a:t> or SES level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Written endorsements/comments from intermediate authorities encouraged and welcome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Awards should detail: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how the officer went above and beyond what is typically expected when performing a specific act;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or sustained professionalism/leadership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Use the STAR principle when drafting nomination (Situation, Task, Action, Result):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ship was underway, days away from the nearest medical facility (</a:t>
            </a:r>
            <a:r>
              <a:rPr lang="en-US" b="0" i="1" dirty="0">
                <a:ea typeface="Calibri"/>
              </a:rPr>
              <a:t>situation</a:t>
            </a:r>
            <a:r>
              <a:rPr lang="en-US" b="0" dirty="0">
                <a:ea typeface="Calibri"/>
              </a:rPr>
              <a:t>);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crewmember was injured and needed immediate medical attention or risked losing life/limb (</a:t>
            </a:r>
            <a:r>
              <a:rPr lang="en-US" b="0" i="1" dirty="0">
                <a:ea typeface="Calibri"/>
              </a:rPr>
              <a:t>task</a:t>
            </a:r>
            <a:r>
              <a:rPr lang="en-US" b="0" dirty="0">
                <a:ea typeface="Calibri"/>
              </a:rPr>
              <a:t>);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 err="1">
                <a:ea typeface="Calibri"/>
              </a:rPr>
              <a:t>LTJG</a:t>
            </a:r>
            <a:r>
              <a:rPr lang="en-US" b="0" dirty="0">
                <a:ea typeface="Calibri"/>
              </a:rPr>
              <a:t> </a:t>
            </a:r>
            <a:r>
              <a:rPr lang="en-US" b="0" dirty="0" err="1">
                <a:ea typeface="Calibri"/>
              </a:rPr>
              <a:t>Imahero</a:t>
            </a:r>
            <a:r>
              <a:rPr lang="en-US" b="0" dirty="0">
                <a:ea typeface="Calibri"/>
              </a:rPr>
              <a:t> administered first aid/coordinated medevac services via </a:t>
            </a:r>
            <a:r>
              <a:rPr lang="en-US" b="0" dirty="0" err="1">
                <a:ea typeface="Calibri"/>
              </a:rPr>
              <a:t>USGC</a:t>
            </a:r>
            <a:r>
              <a:rPr lang="en-US" b="0" dirty="0">
                <a:ea typeface="Calibri"/>
              </a:rPr>
              <a:t> (</a:t>
            </a:r>
            <a:r>
              <a:rPr lang="en-US" b="0" i="1" dirty="0">
                <a:ea typeface="Calibri"/>
              </a:rPr>
              <a:t>action</a:t>
            </a:r>
            <a:r>
              <a:rPr lang="en-US" b="0" dirty="0">
                <a:ea typeface="Calibri"/>
              </a:rPr>
              <a:t>); 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crewmember got to keep his/her 10 fingers and/or toes (</a:t>
            </a:r>
            <a:r>
              <a:rPr lang="en-US" b="0" i="1" dirty="0">
                <a:ea typeface="Calibri"/>
              </a:rPr>
              <a:t>result</a:t>
            </a:r>
            <a:r>
              <a:rPr lang="en-US" b="0" dirty="0">
                <a:ea typeface="Calibri"/>
              </a:rPr>
              <a:t>)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1143000"/>
            <a:ext cx="7924800" cy="3386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/>
              <a:t>Upgrade??  Downgrade??  Rewrite??  Disapproved??</a:t>
            </a:r>
          </a:p>
          <a:p>
            <a:pPr algn="ctr">
              <a:defRPr/>
            </a:pPr>
            <a:endParaRPr lang="en-US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Upgrade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majority vote of the </a:t>
            </a:r>
            <a:r>
              <a:rPr lang="en-US" b="0" dirty="0" err="1">
                <a:ea typeface="Calibri"/>
              </a:rPr>
              <a:t>UAB</a:t>
            </a:r>
            <a:r>
              <a:rPr lang="en-US" b="0" dirty="0">
                <a:ea typeface="Calibri"/>
              </a:rPr>
              <a:t> (usually 5 or 6)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Downgrade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majority vote of the </a:t>
            </a:r>
            <a:r>
              <a:rPr lang="en-US" b="0" dirty="0" err="1">
                <a:ea typeface="Calibri"/>
              </a:rPr>
              <a:t>UAB</a:t>
            </a:r>
            <a:r>
              <a:rPr lang="en-US" b="0" dirty="0">
                <a:ea typeface="Calibri"/>
              </a:rPr>
              <a:t> (usually 5 or 6)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 err="1">
                <a:ea typeface="Calibri"/>
              </a:rPr>
              <a:t>UAB</a:t>
            </a:r>
            <a:r>
              <a:rPr lang="en-US" b="0" dirty="0">
                <a:ea typeface="Calibri"/>
              </a:rPr>
              <a:t> member reaches out to nominating command/office and provides feedback and presents options for rewrite and/or resubmission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an award has never gone forward from this </a:t>
            </a:r>
            <a:r>
              <a:rPr lang="en-US" b="0" dirty="0" err="1">
                <a:ea typeface="Calibri"/>
              </a:rPr>
              <a:t>UAB</a:t>
            </a:r>
            <a:r>
              <a:rPr lang="en-US" b="0" dirty="0">
                <a:ea typeface="Calibri"/>
              </a:rPr>
              <a:t> that was “blindly” downgraded disapproved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/>
              <a:buChar char=""/>
              <a:defRPr/>
            </a:pPr>
            <a:endParaRPr lang="en-US" dirty="0">
              <a:latin typeface="Times New Roman"/>
              <a:ea typeface="Calibri"/>
            </a:endParaRP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763000" cy="2278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sz="1600" dirty="0"/>
              <a:t>NOAA Corps Director’s Ribbon (</a:t>
            </a:r>
            <a:r>
              <a:rPr lang="en-US" sz="1600" dirty="0" err="1"/>
              <a:t>NCDR</a:t>
            </a:r>
            <a:r>
              <a:rPr lang="en-US" sz="1600" dirty="0"/>
              <a:t>)</a:t>
            </a:r>
          </a:p>
          <a:p>
            <a:pPr algn="ctr">
              <a:defRPr/>
            </a:pPr>
            <a:endParaRPr lang="en-US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From the Directives: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Accomplishments that are noteworthy, but do not meet </a:t>
            </a:r>
            <a:r>
              <a:rPr lang="en-US" b="0" dirty="0" err="1">
                <a:ea typeface="Calibri"/>
              </a:rPr>
              <a:t>NCAM</a:t>
            </a:r>
            <a:r>
              <a:rPr lang="en-US" b="0" dirty="0">
                <a:ea typeface="Calibri"/>
              </a:rPr>
              <a:t> criteria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Unusual  or substantial accomplishment set apart from others in the same or similar circumstances (i.e. special act)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Sustained exemplary performance set apart from others in the same or similar circumstances (i.e. PCS/</a:t>
            </a:r>
            <a:r>
              <a:rPr lang="en-US" b="0" dirty="0" err="1">
                <a:ea typeface="Calibri"/>
              </a:rPr>
              <a:t>PCA</a:t>
            </a:r>
            <a:r>
              <a:rPr lang="en-US" b="0" dirty="0">
                <a:ea typeface="Calibri"/>
              </a:rPr>
              <a:t>)</a:t>
            </a:r>
            <a:endParaRPr lang="en-US" b="0" dirty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3" y="1295400"/>
            <a:ext cx="1233487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763000" cy="2492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sz="1600" dirty="0"/>
              <a:t>NOAA Corps Achievement Medal (</a:t>
            </a:r>
            <a:r>
              <a:rPr lang="en-US" sz="1600" dirty="0" err="1"/>
              <a:t>NCAM</a:t>
            </a:r>
            <a:r>
              <a:rPr lang="en-US" sz="1600" dirty="0"/>
              <a:t>)</a:t>
            </a:r>
          </a:p>
          <a:p>
            <a:pPr algn="ctr">
              <a:defRPr/>
            </a:pPr>
            <a:endParaRPr lang="en-US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From the Directives: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solidFill>
                  <a:srgbClr val="000000"/>
                </a:solidFill>
                <a:ea typeface="Calibri"/>
              </a:rPr>
              <a:t>Specific Achievement 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solidFill>
                  <a:srgbClr val="000000"/>
                </a:solidFill>
                <a:ea typeface="Calibri"/>
              </a:rPr>
              <a:t>specific act, superlative in nature that results in tangible or intangible, benefits/savings to the government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solidFill>
                  <a:srgbClr val="000000"/>
                </a:solidFill>
                <a:ea typeface="Calibri"/>
              </a:rPr>
              <a:t>superior  performance set apart from others in the same or similar circumstances</a:t>
            </a:r>
            <a:endParaRPr lang="en-US" b="0" dirty="0">
              <a:ea typeface="Calibri"/>
            </a:endParaRP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Professional and/or leadership achievement based on sustained performance, but does not meet </a:t>
            </a:r>
            <a:r>
              <a:rPr lang="en-US" b="0" dirty="0" err="1">
                <a:ea typeface="Calibri"/>
              </a:rPr>
              <a:t>NCCM</a:t>
            </a:r>
            <a:r>
              <a:rPr lang="en-US" b="0" dirty="0">
                <a:ea typeface="Calibri"/>
              </a:rPr>
              <a:t> criteria (i.e. Detail/PCS/</a:t>
            </a:r>
            <a:r>
              <a:rPr lang="en-US" b="0" dirty="0" err="1">
                <a:ea typeface="Calibri"/>
              </a:rPr>
              <a:t>PCA</a:t>
            </a:r>
            <a:r>
              <a:rPr lang="en-US" b="0" dirty="0">
                <a:ea typeface="Calibri"/>
              </a:rPr>
              <a:t>)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5" y="1239838"/>
            <a:ext cx="1216025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763000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sz="1600" dirty="0"/>
              <a:t>NOAA Corps Commendation Medal (</a:t>
            </a:r>
            <a:r>
              <a:rPr lang="en-US" sz="1600" dirty="0" err="1"/>
              <a:t>NCCM</a:t>
            </a:r>
            <a:r>
              <a:rPr lang="en-US" sz="1600" dirty="0"/>
              <a:t>)</a:t>
            </a:r>
          </a:p>
          <a:p>
            <a:pPr algn="ctr">
              <a:defRPr/>
            </a:pPr>
            <a:endParaRPr lang="en-US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From the Directives: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Awarded to individuals that distinguishes him/herself by heroic or meritorious acts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For heroism- acts worthy of special recognition but not the the degree required by DOC Silver or Gold</a:t>
            </a:r>
          </a:p>
          <a:p>
            <a:pPr marL="1657350" lvl="3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exposure to personal risk or leading others in a dangerous/hazardous evolution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For meritorious/outstanding achievement or leadership acts or service worthy of special recognition  but not to the degree required by DOC Bronze or Administrator’s Award.</a:t>
            </a:r>
          </a:p>
          <a:p>
            <a:pPr marL="1657350" lvl="3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acts- a definitive contribution to the government such as an invention or improvement in design, procedure or organization that yields tangible or intangible benefits.</a:t>
            </a:r>
          </a:p>
          <a:p>
            <a:pPr marL="1657350" lvl="3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service-  superior to that usually expected or leadership that merits special recognition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0" dirty="0">
              <a:ea typeface="Calibri"/>
            </a:endParaRP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0" dirty="0">
                <a:ea typeface="Calibri"/>
              </a:rPr>
              <a:t>Sustained exemplary performance set apart from others in the same or similar circumstances (i.e. Detail/PCS/</a:t>
            </a:r>
            <a:r>
              <a:rPr lang="en-US" b="0" dirty="0" err="1">
                <a:ea typeface="Calibri"/>
              </a:rPr>
              <a:t>PCA</a:t>
            </a:r>
            <a:r>
              <a:rPr lang="en-US" b="0" dirty="0">
                <a:ea typeface="Calibri"/>
              </a:rPr>
              <a:t>/RET).  </a:t>
            </a:r>
            <a:endParaRPr lang="en-US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57300"/>
            <a:ext cx="11652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762000" y="1143000"/>
            <a:ext cx="7924800" cy="35702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102870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42875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88595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Arial" pitchFamily="34" charset="0"/>
              </a:rPr>
              <a:t>A Word about Awards Associated with PCS/PCA …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chemeClr val="tx1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en-US" sz="1400" b="0" dirty="0" smtClean="0">
                <a:solidFill>
                  <a:schemeClr val="tx1"/>
                </a:solidFill>
                <a:latin typeface="Arial" pitchFamily="34" charset="0"/>
              </a:rPr>
              <a:t>We are not seeing enough come through</a:t>
            </a: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altLang="en-US" sz="1400" b="0" dirty="0" smtClean="0">
                <a:solidFill>
                  <a:schemeClr val="tx1"/>
                </a:solidFill>
                <a:latin typeface="Arial" pitchFamily="34" charset="0"/>
              </a:rPr>
              <a:t>General Guidance-</a:t>
            </a:r>
          </a:p>
          <a:p>
            <a:pPr lvl="2"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r>
              <a:rPr lang="en-US" altLang="en-US" sz="1400" b="0" dirty="0" smtClean="0">
                <a:solidFill>
                  <a:schemeClr val="tx1"/>
                </a:solidFill>
                <a:latin typeface="Arial" pitchFamily="34" charset="0"/>
              </a:rPr>
              <a:t>Awards should be commensurate with requirements outlined in the Directives.  For example:</a:t>
            </a:r>
          </a:p>
          <a:p>
            <a:pPr lvl="2"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endParaRPr lang="en-US" altLang="en-US" sz="1400" b="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3" eaLnBrk="1" hangingPunct="1">
              <a:spcBef>
                <a:spcPct val="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US" altLang="en-US" sz="1400" b="0" dirty="0" smtClean="0">
                <a:solidFill>
                  <a:schemeClr val="tx1"/>
                </a:solidFill>
                <a:latin typeface="Arial" pitchFamily="34" charset="0"/>
              </a:rPr>
              <a:t>Leading self ~ NCDR</a:t>
            </a:r>
          </a:p>
          <a:p>
            <a:pPr lvl="2"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endParaRPr lang="en-US" altLang="en-US" sz="1400" b="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3" eaLnBrk="1" hangingPunct="1">
              <a:spcBef>
                <a:spcPct val="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US" altLang="en-US" sz="1400" b="0" dirty="0" smtClean="0">
                <a:solidFill>
                  <a:schemeClr val="tx1"/>
                </a:solidFill>
                <a:latin typeface="Arial" pitchFamily="34" charset="0"/>
              </a:rPr>
              <a:t>Leading others ~ NCAM</a:t>
            </a:r>
          </a:p>
          <a:p>
            <a:pPr lvl="2" eaLnBrk="1" hangingPunct="1">
              <a:spcBef>
                <a:spcPct val="0"/>
              </a:spcBef>
              <a:buClrTx/>
              <a:buFont typeface="Arial" pitchFamily="34" charset="0"/>
              <a:buChar char="•"/>
              <a:defRPr/>
            </a:pPr>
            <a:endParaRPr lang="en-US" altLang="en-US" sz="1400" b="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3" eaLnBrk="1" hangingPunct="1">
              <a:spcBef>
                <a:spcPct val="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US" altLang="en-US" sz="1400" b="0" dirty="0" smtClean="0">
                <a:solidFill>
                  <a:schemeClr val="tx1"/>
                </a:solidFill>
                <a:latin typeface="Arial" pitchFamily="34" charset="0"/>
              </a:rPr>
              <a:t>Leading organizations and change ~ NCCM</a:t>
            </a: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en-US" sz="1400" b="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altLang="en-US" sz="1400" b="0" dirty="0" smtClean="0">
                <a:solidFill>
                  <a:schemeClr val="tx1"/>
                </a:solidFill>
                <a:latin typeface="Arial" pitchFamily="34" charset="0"/>
              </a:rPr>
              <a:t>Avoid reference to achievements recognized with other awards</a:t>
            </a: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altLang="en-US" sz="1400" b="0" dirty="0" smtClean="0">
              <a:solidFill>
                <a:schemeClr val="tx1"/>
              </a:solidFill>
              <a:latin typeface="Arial" pitchFamily="34" charset="0"/>
            </a:endParaRPr>
          </a:p>
          <a:p>
            <a:pPr marL="742950" lvl="1" indent="0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4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600200" y="228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800" b="1">
                <a:solidFill>
                  <a:srgbClr val="3333FF"/>
                </a:solidFill>
                <a:latin typeface="Helvetic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62000"/>
              <a:buFont typeface="ZapfDingbats BT"/>
              <a:buChar char="ã"/>
              <a:defRPr sz="2400" b="1">
                <a:solidFill>
                  <a:srgbClr val="3333FF"/>
                </a:solidFill>
                <a:latin typeface="Helvetic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ZapfDingbats BT"/>
              <a:buChar char="ã"/>
              <a:defRPr sz="2000" b="1">
                <a:solidFill>
                  <a:srgbClr val="3333FF"/>
                </a:solidFill>
                <a:latin typeface="Helvetic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1"/>
                </a:solidFill>
                <a:latin typeface="Arial" pitchFamily="34" charset="0"/>
              </a:rPr>
              <a:t>Ask CPC – Uniform and Awards “How to”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066800"/>
          <a:ext cx="9144000" cy="60340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00200"/>
                <a:gridCol w="2438400"/>
                <a:gridCol w="2590800"/>
                <a:gridCol w="2514600"/>
              </a:tblGrid>
              <a:tr h="580897">
                <a:tc>
                  <a:txBody>
                    <a:bodyPr/>
                    <a:lstStyle/>
                    <a:p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NCDR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NCAM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NCCM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34707"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Arial" pitchFamily="34" charset="0"/>
                          <a:cs typeface="Arial" pitchFamily="34" charset="0"/>
                        </a:rPr>
                        <a:t>Special</a:t>
                      </a:r>
                      <a:r>
                        <a:rPr lang="en-US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 Act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-Noteworthy performance while</a:t>
                      </a: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 on detail or as part of a  w</a:t>
                      </a:r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orking</a:t>
                      </a: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 group in addition to  normal duties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3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-Seeking out additional duties/responsibilities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3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-Implementation of resource/cost savings measures ($5K - $10K) or improvements to morale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-Noteworthy</a:t>
                      </a: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 performance leading a working group or project in addition to normal duties</a:t>
                      </a:r>
                    </a:p>
                    <a:p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-Acts involving exceptional seamanship/airmanship or the performance of first aid/medical assistance above normally expected.</a:t>
                      </a:r>
                    </a:p>
                    <a:p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-Sought out challenging details or filled a critical need or gap normally filled by a more senior officer.</a:t>
                      </a:r>
                    </a:p>
                    <a:p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-Implementation of resource/cost saving measures ($10K - $50K)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-Acts of heroism,</a:t>
                      </a: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 superlative seaman/airmanship, or those that preserve/protect life or property, but not recognizable with DOC level awards.</a:t>
                      </a:r>
                      <a:endParaRPr lang="en-US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-Significant</a:t>
                      </a: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 impact to organization while leading working group or program in addition to normal duties</a:t>
                      </a:r>
                    </a:p>
                    <a:p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-Sought out challenging details or filled a critical need or gap normally filled by a more senior officer</a:t>
                      </a:r>
                    </a:p>
                    <a:p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-Implementation of resource/cost saving measures ($</a:t>
                      </a:r>
                      <a:r>
                        <a:rPr lang="en-US" sz="1300" dirty="0" err="1" smtClean="0">
                          <a:latin typeface="Arial" pitchFamily="34" charset="0"/>
                          <a:cs typeface="Arial" pitchFamily="34" charset="0"/>
                        </a:rPr>
                        <a:t>50K</a:t>
                      </a:r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+)</a:t>
                      </a:r>
                      <a:endParaRPr lang="en-US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8484">
                <a:tc>
                  <a:txBody>
                    <a:bodyPr/>
                    <a:lstStyle/>
                    <a:p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Performance</a:t>
                      </a:r>
                    </a:p>
                    <a:p>
                      <a:pPr algn="ctr"/>
                      <a:r>
                        <a:rPr lang="en-US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Based </a:t>
                      </a:r>
                    </a:p>
                    <a:p>
                      <a:pPr algn="ctr"/>
                      <a:r>
                        <a:rPr lang="en-US" sz="1800" b="1" baseline="0" dirty="0" smtClean="0">
                          <a:latin typeface="Arial" pitchFamily="34" charset="0"/>
                          <a:cs typeface="Arial" pitchFamily="34" charset="0"/>
                        </a:rPr>
                        <a:t>Recognition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Sustained</a:t>
                      </a: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 exemplary performance set apart from others in the same or similar circumstances</a:t>
                      </a:r>
                    </a:p>
                    <a:p>
                      <a:endParaRPr lang="en-US" sz="13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Leading self</a:t>
                      </a:r>
                      <a:endParaRPr lang="en-US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Sustained high level performance based on officers most recent OER</a:t>
                      </a:r>
                    </a:p>
                    <a:p>
                      <a:endParaRPr lang="en-US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Leading</a:t>
                      </a: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 Others</a:t>
                      </a:r>
                      <a:endParaRPr lang="en-US" sz="13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Meritorious achievement,</a:t>
                      </a: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 service, or leadership worthy of special recognition.</a:t>
                      </a:r>
                      <a:endParaRPr lang="en-US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3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300" dirty="0" smtClean="0">
                          <a:latin typeface="Arial" pitchFamily="34" charset="0"/>
                          <a:cs typeface="Arial" pitchFamily="34" charset="0"/>
                        </a:rPr>
                        <a:t>Leading Organizations</a:t>
                      </a:r>
                      <a:r>
                        <a:rPr lang="en-US" sz="1300" baseline="0" dirty="0" smtClean="0">
                          <a:latin typeface="Arial" pitchFamily="34" charset="0"/>
                          <a:cs typeface="Arial" pitchFamily="34" charset="0"/>
                        </a:rPr>
                        <a:t> and Change</a:t>
                      </a:r>
                      <a:endParaRPr lang="en-US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pic>
        <p:nvPicPr>
          <p:cNvPr id="133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371600"/>
            <a:ext cx="8382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371600"/>
            <a:ext cx="76200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371600"/>
            <a:ext cx="76200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PC Theme">
  <a:themeElements>
    <a:clrScheme name="">
      <a:dk1>
        <a:srgbClr val="000000"/>
      </a:dk1>
      <a:lt1>
        <a:srgbClr val="5FFDF0"/>
      </a:lt1>
      <a:dk2>
        <a:srgbClr val="000000"/>
      </a:dk2>
      <a:lt2>
        <a:srgbClr val="000092"/>
      </a:lt2>
      <a:accent1>
        <a:srgbClr val="FF0000"/>
      </a:accent1>
      <a:accent2>
        <a:srgbClr val="FF00FF"/>
      </a:accent2>
      <a:accent3>
        <a:srgbClr val="B6FEF6"/>
      </a:accent3>
      <a:accent4>
        <a:srgbClr val="000000"/>
      </a:accent4>
      <a:accent5>
        <a:srgbClr val="FFAAAA"/>
      </a:accent5>
      <a:accent6>
        <a:srgbClr val="E700E7"/>
      </a:accent6>
      <a:hlink>
        <a:srgbClr val="00FF00"/>
      </a:hlink>
      <a:folHlink>
        <a:srgbClr val="0000FF"/>
      </a:folHlink>
    </a:clrScheme>
    <a:fontScheme name="bludiagc">
      <a:majorFont>
        <a:latin typeface="Helvetic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udiagc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diagc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c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udiagc">
  <a:themeElements>
    <a:clrScheme name="">
      <a:dk1>
        <a:srgbClr val="000000"/>
      </a:dk1>
      <a:lt1>
        <a:srgbClr val="5FFDF0"/>
      </a:lt1>
      <a:dk2>
        <a:srgbClr val="000000"/>
      </a:dk2>
      <a:lt2>
        <a:srgbClr val="000092"/>
      </a:lt2>
      <a:accent1>
        <a:srgbClr val="FF0000"/>
      </a:accent1>
      <a:accent2>
        <a:srgbClr val="FF00FF"/>
      </a:accent2>
      <a:accent3>
        <a:srgbClr val="B6FEF6"/>
      </a:accent3>
      <a:accent4>
        <a:srgbClr val="000000"/>
      </a:accent4>
      <a:accent5>
        <a:srgbClr val="FFAAAA"/>
      </a:accent5>
      <a:accent6>
        <a:srgbClr val="E700E7"/>
      </a:accent6>
      <a:hlink>
        <a:srgbClr val="00FF00"/>
      </a:hlink>
      <a:folHlink>
        <a:srgbClr val="0000FF"/>
      </a:folHlink>
    </a:clrScheme>
    <a:fontScheme name="1_bludiagc">
      <a:majorFont>
        <a:latin typeface="Helvetic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udiagc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diag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diagc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diagc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diagc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diagc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diagc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CPC Theme</Template>
  <TotalTime>3188</TotalTime>
  <Words>1115</Words>
  <Application>Microsoft Office PowerPoint</Application>
  <PresentationFormat>On-screen Show (4:3)</PresentationFormat>
  <Paragraphs>174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Helvetica</vt:lpstr>
      <vt:lpstr>Times New Roman</vt:lpstr>
      <vt:lpstr>ZapfDingbats BT</vt:lpstr>
      <vt:lpstr>Calibri</vt:lpstr>
      <vt:lpstr>Wingdings</vt:lpstr>
      <vt:lpstr>CPC Theme</vt:lpstr>
      <vt:lpstr>1_bludiagc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NOSTEMP</dc:creator>
  <cp:lastModifiedBy>Praveen Kalva</cp:lastModifiedBy>
  <cp:revision>105</cp:revision>
  <cp:lastPrinted>2013-11-07T18:38:54Z</cp:lastPrinted>
  <dcterms:created xsi:type="dcterms:W3CDTF">2013-10-10T13:23:18Z</dcterms:created>
  <dcterms:modified xsi:type="dcterms:W3CDTF">2013-11-22T17:59:51Z</dcterms:modified>
</cp:coreProperties>
</file>