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4" autoAdjust="0"/>
    <p:restoredTop sz="94660" autoAdjust="0"/>
  </p:normalViewPr>
  <p:slideViewPr>
    <p:cSldViewPr snapToGrid="0">
      <p:cViewPr>
        <p:scale>
          <a:sx n="110" d="100"/>
          <a:sy n="110" d="100"/>
        </p:scale>
        <p:origin x="-1356" y="-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B746114-903C-4601-9BF4-52877E11FCB0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2342639-0511-4EF6-94F8-2763C7682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33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921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57066" indent="-291179" defTabSz="926921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66335" indent="-232943" defTabSz="926921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32222" indent="-232943" defTabSz="926921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98109" indent="-232943" defTabSz="926921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63996" indent="-232943" algn="ctr" defTabSz="92692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3029882" indent="-232943" algn="ctr" defTabSz="92692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95769" indent="-232943" algn="ctr" defTabSz="92692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961656" indent="-232943" algn="ctr" defTabSz="92692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2077D6A-47D9-438F-94BF-1FCF6FE72A89}" type="slidenum">
              <a:rPr lang="en-US" altLang="en-US" sz="1000" i="1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sz="1000" i="1">
              <a:solidFill>
                <a:srgbClr val="000000"/>
              </a:solidFill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1600" b="1"/>
              <a:t>The policies and procedures governing the NOAA Corps are developed by the Commissioned Personnel Center and approved by the Director of the NOAA Corps.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1600" b="1"/>
              <a:t>This slide shows the CPC organizational hierarchy.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1600" b="1"/>
              <a:t>You may notice that we changed a few titles.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b="1" smtClean="0"/>
              <a:t>These changes allow us to more closely align our Uniformed Service with the other Services.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b="1" smtClean="0"/>
              <a:t>This is important because of the number of DOD committees that we are now starting to sit on.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3854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bluewhit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 4"/>
          <p:cNvSpPr>
            <a:spLocks/>
          </p:cNvSpPr>
          <p:nvPr/>
        </p:nvSpPr>
        <p:spPr bwMode="auto">
          <a:xfrm>
            <a:off x="1" y="1"/>
            <a:ext cx="11866033" cy="6588125"/>
          </a:xfrm>
          <a:custGeom>
            <a:avLst/>
            <a:gdLst>
              <a:gd name="T0" fmla="*/ 2147483647 w 5606"/>
              <a:gd name="T1" fmla="*/ 2147483647 h 4150"/>
              <a:gd name="T2" fmla="*/ 2147483647 w 5606"/>
              <a:gd name="T3" fmla="*/ 0 h 4150"/>
              <a:gd name="T4" fmla="*/ 2147483647 w 5606"/>
              <a:gd name="T5" fmla="*/ 0 h 4150"/>
              <a:gd name="T6" fmla="*/ 2147483647 w 5606"/>
              <a:gd name="T7" fmla="*/ 2147483647 h 4150"/>
              <a:gd name="T8" fmla="*/ 2147483647 w 5606"/>
              <a:gd name="T9" fmla="*/ 2147483647 h 4150"/>
              <a:gd name="T10" fmla="*/ 2147483647 w 5606"/>
              <a:gd name="T11" fmla="*/ 0 h 4150"/>
              <a:gd name="T12" fmla="*/ 2147483647 w 5606"/>
              <a:gd name="T13" fmla="*/ 0 h 4150"/>
              <a:gd name="T14" fmla="*/ 2147483647 w 5606"/>
              <a:gd name="T15" fmla="*/ 2147483647 h 4150"/>
              <a:gd name="T16" fmla="*/ 2147483647 w 5606"/>
              <a:gd name="T17" fmla="*/ 2147483647 h 4150"/>
              <a:gd name="T18" fmla="*/ 2147483647 w 5606"/>
              <a:gd name="T19" fmla="*/ 0 h 4150"/>
              <a:gd name="T20" fmla="*/ 2147483647 w 5606"/>
              <a:gd name="T21" fmla="*/ 0 h 4150"/>
              <a:gd name="T22" fmla="*/ 2147483647 w 5606"/>
              <a:gd name="T23" fmla="*/ 2147483647 h 4150"/>
              <a:gd name="T24" fmla="*/ 2147483647 w 5606"/>
              <a:gd name="T25" fmla="*/ 2147483647 h 4150"/>
              <a:gd name="T26" fmla="*/ 2147483647 w 5606"/>
              <a:gd name="T27" fmla="*/ 0 h 4150"/>
              <a:gd name="T28" fmla="*/ 0 w 5606"/>
              <a:gd name="T29" fmla="*/ 0 h 4150"/>
              <a:gd name="T30" fmla="*/ 0 w 5606"/>
              <a:gd name="T31" fmla="*/ 2147483647 h 4150"/>
              <a:gd name="T32" fmla="*/ 2147483647 w 5606"/>
              <a:gd name="T33" fmla="*/ 2147483647 h 4150"/>
              <a:gd name="T34" fmla="*/ 2147483647 w 5606"/>
              <a:gd name="T35" fmla="*/ 2147483647 h 415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606" h="4150">
                <a:moveTo>
                  <a:pt x="5605" y="2147"/>
                </a:moveTo>
                <a:lnTo>
                  <a:pt x="3468" y="0"/>
                </a:lnTo>
                <a:lnTo>
                  <a:pt x="3082" y="0"/>
                </a:lnTo>
                <a:lnTo>
                  <a:pt x="5413" y="2340"/>
                </a:lnTo>
                <a:lnTo>
                  <a:pt x="5341" y="2414"/>
                </a:lnTo>
                <a:lnTo>
                  <a:pt x="2939" y="0"/>
                </a:lnTo>
                <a:lnTo>
                  <a:pt x="2170" y="0"/>
                </a:lnTo>
                <a:lnTo>
                  <a:pt x="4957" y="2799"/>
                </a:lnTo>
                <a:lnTo>
                  <a:pt x="4512" y="3246"/>
                </a:lnTo>
                <a:lnTo>
                  <a:pt x="1284" y="0"/>
                </a:lnTo>
                <a:lnTo>
                  <a:pt x="851" y="0"/>
                </a:lnTo>
                <a:lnTo>
                  <a:pt x="4296" y="3462"/>
                </a:lnTo>
                <a:lnTo>
                  <a:pt x="4116" y="3644"/>
                </a:lnTo>
                <a:lnTo>
                  <a:pt x="491" y="0"/>
                </a:lnTo>
                <a:lnTo>
                  <a:pt x="0" y="0"/>
                </a:lnTo>
                <a:lnTo>
                  <a:pt x="0" y="518"/>
                </a:lnTo>
                <a:lnTo>
                  <a:pt x="3612" y="4149"/>
                </a:lnTo>
                <a:lnTo>
                  <a:pt x="5605" y="214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92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2133600" y="1219200"/>
            <a:ext cx="9652000" cy="0"/>
          </a:xfrm>
          <a:prstGeom prst="line">
            <a:avLst/>
          </a:prstGeom>
          <a:noFill/>
          <a:ln w="984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92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422400" y="1600200"/>
            <a:ext cx="0" cy="4953000"/>
          </a:xfrm>
          <a:prstGeom prst="line">
            <a:avLst/>
          </a:prstGeom>
          <a:noFill/>
          <a:ln w="984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92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540000" y="381000"/>
            <a:ext cx="883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92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7" name="Picture 8" descr="corps1in"/>
          <p:cNvPicPr>
            <a:picLocks noChangeAspect="1" noChangeArrowheads="1"/>
          </p:cNvPicPr>
          <p:nvPr userDrawn="1"/>
        </p:nvPicPr>
        <p:blipFill>
          <a:blip r:embed="rId3">
            <a:lum bright="84000" contrast="-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1" y="1295401"/>
            <a:ext cx="6923617" cy="512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15240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162720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7894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11286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97084431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4640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471579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9954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9037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93192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38902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031103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21884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>
            <a:off x="1" y="1"/>
            <a:ext cx="11866033" cy="6588125"/>
          </a:xfrm>
          <a:custGeom>
            <a:avLst/>
            <a:gdLst>
              <a:gd name="T0" fmla="*/ 2147483647 w 5606"/>
              <a:gd name="T1" fmla="*/ 2147483647 h 4150"/>
              <a:gd name="T2" fmla="*/ 2147483647 w 5606"/>
              <a:gd name="T3" fmla="*/ 0 h 4150"/>
              <a:gd name="T4" fmla="*/ 2147483647 w 5606"/>
              <a:gd name="T5" fmla="*/ 0 h 4150"/>
              <a:gd name="T6" fmla="*/ 2147483647 w 5606"/>
              <a:gd name="T7" fmla="*/ 2147483647 h 4150"/>
              <a:gd name="T8" fmla="*/ 2147483647 w 5606"/>
              <a:gd name="T9" fmla="*/ 2147483647 h 4150"/>
              <a:gd name="T10" fmla="*/ 2147483647 w 5606"/>
              <a:gd name="T11" fmla="*/ 0 h 4150"/>
              <a:gd name="T12" fmla="*/ 2147483647 w 5606"/>
              <a:gd name="T13" fmla="*/ 0 h 4150"/>
              <a:gd name="T14" fmla="*/ 2147483647 w 5606"/>
              <a:gd name="T15" fmla="*/ 2147483647 h 4150"/>
              <a:gd name="T16" fmla="*/ 2147483647 w 5606"/>
              <a:gd name="T17" fmla="*/ 2147483647 h 4150"/>
              <a:gd name="T18" fmla="*/ 2147483647 w 5606"/>
              <a:gd name="T19" fmla="*/ 0 h 4150"/>
              <a:gd name="T20" fmla="*/ 2147483647 w 5606"/>
              <a:gd name="T21" fmla="*/ 0 h 4150"/>
              <a:gd name="T22" fmla="*/ 2147483647 w 5606"/>
              <a:gd name="T23" fmla="*/ 2147483647 h 4150"/>
              <a:gd name="T24" fmla="*/ 2147483647 w 5606"/>
              <a:gd name="T25" fmla="*/ 2147483647 h 4150"/>
              <a:gd name="T26" fmla="*/ 2147483647 w 5606"/>
              <a:gd name="T27" fmla="*/ 0 h 4150"/>
              <a:gd name="T28" fmla="*/ 0 w 5606"/>
              <a:gd name="T29" fmla="*/ 0 h 4150"/>
              <a:gd name="T30" fmla="*/ 0 w 5606"/>
              <a:gd name="T31" fmla="*/ 2147483647 h 4150"/>
              <a:gd name="T32" fmla="*/ 2147483647 w 5606"/>
              <a:gd name="T33" fmla="*/ 2147483647 h 4150"/>
              <a:gd name="T34" fmla="*/ 2147483647 w 5606"/>
              <a:gd name="T35" fmla="*/ 2147483647 h 415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606" h="4150">
                <a:moveTo>
                  <a:pt x="5605" y="2147"/>
                </a:moveTo>
                <a:lnTo>
                  <a:pt x="3468" y="0"/>
                </a:lnTo>
                <a:lnTo>
                  <a:pt x="3082" y="0"/>
                </a:lnTo>
                <a:lnTo>
                  <a:pt x="5413" y="2340"/>
                </a:lnTo>
                <a:lnTo>
                  <a:pt x="5341" y="2414"/>
                </a:lnTo>
                <a:lnTo>
                  <a:pt x="2939" y="0"/>
                </a:lnTo>
                <a:lnTo>
                  <a:pt x="2170" y="0"/>
                </a:lnTo>
                <a:lnTo>
                  <a:pt x="4957" y="2799"/>
                </a:lnTo>
                <a:lnTo>
                  <a:pt x="4512" y="3246"/>
                </a:lnTo>
                <a:lnTo>
                  <a:pt x="1284" y="0"/>
                </a:lnTo>
                <a:lnTo>
                  <a:pt x="851" y="0"/>
                </a:lnTo>
                <a:lnTo>
                  <a:pt x="4296" y="3462"/>
                </a:lnTo>
                <a:lnTo>
                  <a:pt x="4116" y="3644"/>
                </a:lnTo>
                <a:lnTo>
                  <a:pt x="491" y="0"/>
                </a:lnTo>
                <a:lnTo>
                  <a:pt x="0" y="0"/>
                </a:lnTo>
                <a:lnTo>
                  <a:pt x="0" y="518"/>
                </a:lnTo>
                <a:lnTo>
                  <a:pt x="3612" y="4149"/>
                </a:lnTo>
                <a:lnTo>
                  <a:pt x="5605" y="214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92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7" name="Text Box 27"/>
          <p:cNvSpPr txBox="1">
            <a:spLocks noChangeArrowheads="1"/>
          </p:cNvSpPr>
          <p:nvPr/>
        </p:nvSpPr>
        <p:spPr bwMode="auto">
          <a:xfrm>
            <a:off x="2540000" y="381000"/>
            <a:ext cx="883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92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28" name="Freeform 31"/>
          <p:cNvSpPr>
            <a:spLocks/>
          </p:cNvSpPr>
          <p:nvPr userDrawn="1"/>
        </p:nvSpPr>
        <p:spPr bwMode="auto">
          <a:xfrm>
            <a:off x="1" y="1"/>
            <a:ext cx="11866033" cy="6588125"/>
          </a:xfrm>
          <a:custGeom>
            <a:avLst/>
            <a:gdLst>
              <a:gd name="T0" fmla="*/ 2147483647 w 5606"/>
              <a:gd name="T1" fmla="*/ 2147483647 h 4150"/>
              <a:gd name="T2" fmla="*/ 2147483647 w 5606"/>
              <a:gd name="T3" fmla="*/ 0 h 4150"/>
              <a:gd name="T4" fmla="*/ 2147483647 w 5606"/>
              <a:gd name="T5" fmla="*/ 0 h 4150"/>
              <a:gd name="T6" fmla="*/ 2147483647 w 5606"/>
              <a:gd name="T7" fmla="*/ 2147483647 h 4150"/>
              <a:gd name="T8" fmla="*/ 2147483647 w 5606"/>
              <a:gd name="T9" fmla="*/ 2147483647 h 4150"/>
              <a:gd name="T10" fmla="*/ 2147483647 w 5606"/>
              <a:gd name="T11" fmla="*/ 0 h 4150"/>
              <a:gd name="T12" fmla="*/ 2147483647 w 5606"/>
              <a:gd name="T13" fmla="*/ 0 h 4150"/>
              <a:gd name="T14" fmla="*/ 2147483647 w 5606"/>
              <a:gd name="T15" fmla="*/ 2147483647 h 4150"/>
              <a:gd name="T16" fmla="*/ 2147483647 w 5606"/>
              <a:gd name="T17" fmla="*/ 2147483647 h 4150"/>
              <a:gd name="T18" fmla="*/ 2147483647 w 5606"/>
              <a:gd name="T19" fmla="*/ 0 h 4150"/>
              <a:gd name="T20" fmla="*/ 2147483647 w 5606"/>
              <a:gd name="T21" fmla="*/ 0 h 4150"/>
              <a:gd name="T22" fmla="*/ 2147483647 w 5606"/>
              <a:gd name="T23" fmla="*/ 2147483647 h 4150"/>
              <a:gd name="T24" fmla="*/ 2147483647 w 5606"/>
              <a:gd name="T25" fmla="*/ 2147483647 h 4150"/>
              <a:gd name="T26" fmla="*/ 2147483647 w 5606"/>
              <a:gd name="T27" fmla="*/ 0 h 4150"/>
              <a:gd name="T28" fmla="*/ 0 w 5606"/>
              <a:gd name="T29" fmla="*/ 0 h 4150"/>
              <a:gd name="T30" fmla="*/ 0 w 5606"/>
              <a:gd name="T31" fmla="*/ 2147483647 h 4150"/>
              <a:gd name="T32" fmla="*/ 2147483647 w 5606"/>
              <a:gd name="T33" fmla="*/ 2147483647 h 4150"/>
              <a:gd name="T34" fmla="*/ 2147483647 w 5606"/>
              <a:gd name="T35" fmla="*/ 2147483647 h 415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606" h="4150">
                <a:moveTo>
                  <a:pt x="5605" y="2147"/>
                </a:moveTo>
                <a:lnTo>
                  <a:pt x="3468" y="0"/>
                </a:lnTo>
                <a:lnTo>
                  <a:pt x="3082" y="0"/>
                </a:lnTo>
                <a:lnTo>
                  <a:pt x="5413" y="2340"/>
                </a:lnTo>
                <a:lnTo>
                  <a:pt x="5341" y="2414"/>
                </a:lnTo>
                <a:lnTo>
                  <a:pt x="2939" y="0"/>
                </a:lnTo>
                <a:lnTo>
                  <a:pt x="2170" y="0"/>
                </a:lnTo>
                <a:lnTo>
                  <a:pt x="4957" y="2799"/>
                </a:lnTo>
                <a:lnTo>
                  <a:pt x="4512" y="3246"/>
                </a:lnTo>
                <a:lnTo>
                  <a:pt x="1284" y="0"/>
                </a:lnTo>
                <a:lnTo>
                  <a:pt x="851" y="0"/>
                </a:lnTo>
                <a:lnTo>
                  <a:pt x="4296" y="3462"/>
                </a:lnTo>
                <a:lnTo>
                  <a:pt x="4116" y="3644"/>
                </a:lnTo>
                <a:lnTo>
                  <a:pt x="491" y="0"/>
                </a:lnTo>
                <a:lnTo>
                  <a:pt x="0" y="0"/>
                </a:lnTo>
                <a:lnTo>
                  <a:pt x="0" y="518"/>
                </a:lnTo>
                <a:lnTo>
                  <a:pt x="3612" y="4149"/>
                </a:lnTo>
                <a:lnTo>
                  <a:pt x="5605" y="214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92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1029" name="Group 36"/>
          <p:cNvGrpSpPr>
            <a:grpSpLocks/>
          </p:cNvGrpSpPr>
          <p:nvPr userDrawn="1"/>
        </p:nvGrpSpPr>
        <p:grpSpPr bwMode="auto">
          <a:xfrm>
            <a:off x="2235200" y="762000"/>
            <a:ext cx="9347200" cy="304800"/>
            <a:chOff x="1056" y="576"/>
            <a:chExt cx="3936" cy="1838"/>
          </a:xfrm>
        </p:grpSpPr>
        <p:sp>
          <p:nvSpPr>
            <p:cNvPr id="1031" name="Text Box 37"/>
            <p:cNvSpPr txBox="1">
              <a:spLocks noChangeArrowheads="1"/>
            </p:cNvSpPr>
            <p:nvPr userDrawn="1"/>
          </p:nvSpPr>
          <p:spPr bwMode="auto">
            <a:xfrm>
              <a:off x="2352" y="576"/>
              <a:ext cx="1344" cy="183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RESPECT</a:t>
              </a:r>
            </a:p>
          </p:txBody>
        </p:sp>
        <p:sp>
          <p:nvSpPr>
            <p:cNvPr id="1032" name="Text Box 38"/>
            <p:cNvSpPr txBox="1">
              <a:spLocks noChangeArrowheads="1"/>
            </p:cNvSpPr>
            <p:nvPr userDrawn="1"/>
          </p:nvSpPr>
          <p:spPr bwMode="auto">
            <a:xfrm>
              <a:off x="1056" y="576"/>
              <a:ext cx="1344" cy="183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HONOR</a:t>
              </a:r>
            </a:p>
          </p:txBody>
        </p:sp>
        <p:sp>
          <p:nvSpPr>
            <p:cNvPr id="1033" name="Text Box 39"/>
            <p:cNvSpPr txBox="1">
              <a:spLocks noChangeArrowheads="1"/>
            </p:cNvSpPr>
            <p:nvPr userDrawn="1"/>
          </p:nvSpPr>
          <p:spPr bwMode="auto">
            <a:xfrm>
              <a:off x="3648" y="576"/>
              <a:ext cx="1344" cy="183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COMMITMENT</a:t>
              </a:r>
            </a:p>
          </p:txBody>
        </p:sp>
      </p:grpSp>
      <p:pic>
        <p:nvPicPr>
          <p:cNvPr id="1030" name="Picture 40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15240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4191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ZapfDingbats BT" charset="2"/>
        <a:buChar char="ã"/>
        <a:defRPr sz="3600" b="1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ZapfDingbats BT" charset="2"/>
        <a:buChar char="ã"/>
        <a:defRPr sz="3200" b="1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ZapfDingbats BT" charset="2"/>
        <a:buChar char="ã"/>
        <a:defRPr sz="2800" b="1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2000"/>
        <a:buFont typeface="ZapfDingbats BT" charset="2"/>
        <a:buChar char="ã"/>
        <a:defRPr sz="2400" b="1"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ZapfDingbats BT" charset="2"/>
        <a:buChar char="ã"/>
        <a:defRPr sz="2000" b="1">
          <a:solidFill>
            <a:srgbClr val="3333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ZapfDingbats BT" charset="2"/>
        <a:buChar char="ã"/>
        <a:defRPr sz="2000" b="1">
          <a:solidFill>
            <a:srgbClr val="3333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ZapfDingbats BT" charset="2"/>
        <a:buChar char="ã"/>
        <a:defRPr sz="2000" b="1">
          <a:solidFill>
            <a:srgbClr val="3333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ZapfDingbats BT" charset="2"/>
        <a:buChar char="ã"/>
        <a:defRPr sz="2000" b="1">
          <a:solidFill>
            <a:srgbClr val="3333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ZapfDingbats BT" charset="2"/>
        <a:buChar char="ã"/>
        <a:defRPr sz="2000" b="1">
          <a:solidFill>
            <a:srgbClr val="3333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026"/>
          <p:cNvSpPr txBox="1">
            <a:spLocks noChangeArrowheads="1"/>
          </p:cNvSpPr>
          <p:nvPr/>
        </p:nvSpPr>
        <p:spPr bwMode="auto">
          <a:xfrm>
            <a:off x="2327586" y="122577"/>
            <a:ext cx="7467600" cy="6461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36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Can I Stay Aboard the Ship?</a:t>
            </a:r>
            <a:endParaRPr lang="en-US" altLang="en-US" sz="36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099" name="Text Box 1113"/>
          <p:cNvSpPr txBox="1">
            <a:spLocks noChangeArrowheads="1"/>
          </p:cNvSpPr>
          <p:nvPr/>
        </p:nvSpPr>
        <p:spPr bwMode="auto">
          <a:xfrm>
            <a:off x="2819402" y="3596891"/>
            <a:ext cx="1752600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Dependents live in Homeport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4102" name="Text Box 1116"/>
          <p:cNvSpPr txBox="1">
            <a:spLocks noChangeArrowheads="1"/>
          </p:cNvSpPr>
          <p:nvPr/>
        </p:nvSpPr>
        <p:spPr bwMode="auto">
          <a:xfrm>
            <a:off x="76110" y="1473089"/>
            <a:ext cx="1981200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Officer without Dependents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4112" name="Text Box 1127"/>
          <p:cNvSpPr txBox="1">
            <a:spLocks noChangeArrowheads="1"/>
          </p:cNvSpPr>
          <p:nvPr/>
        </p:nvSpPr>
        <p:spPr bwMode="auto">
          <a:xfrm>
            <a:off x="190410" y="4525794"/>
            <a:ext cx="1752600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Officer with Dependents</a:t>
            </a:r>
          </a:p>
        </p:txBody>
      </p:sp>
      <p:cxnSp>
        <p:nvCxnSpPr>
          <p:cNvPr id="4119" name="AutoShape 1139"/>
          <p:cNvCxnSpPr>
            <a:cxnSpLocks noChangeShapeType="1"/>
            <a:stCxn id="4099" idx="1"/>
            <a:endCxn id="4112" idx="3"/>
          </p:cNvCxnSpPr>
          <p:nvPr/>
        </p:nvCxnSpPr>
        <p:spPr bwMode="auto">
          <a:xfrm flipH="1">
            <a:off x="1943010" y="3720002"/>
            <a:ext cx="876392" cy="928903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29" name="AutoShape 1169"/>
          <p:cNvCxnSpPr>
            <a:cxnSpLocks noChangeShapeType="1"/>
          </p:cNvCxnSpPr>
          <p:nvPr/>
        </p:nvCxnSpPr>
        <p:spPr bwMode="auto">
          <a:xfrm>
            <a:off x="4133767" y="5412561"/>
            <a:ext cx="0" cy="110399"/>
          </a:xfrm>
          <a:prstGeom prst="straightConnector1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8" name="Text Box 1113"/>
          <p:cNvSpPr txBox="1">
            <a:spLocks noChangeArrowheads="1"/>
          </p:cNvSpPr>
          <p:nvPr/>
        </p:nvSpPr>
        <p:spPr bwMode="auto">
          <a:xfrm>
            <a:off x="2819401" y="4538683"/>
            <a:ext cx="1752600" cy="40011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Dependents live in Designated Location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09" name="Text Box 1113"/>
          <p:cNvSpPr txBox="1">
            <a:spLocks noChangeArrowheads="1"/>
          </p:cNvSpPr>
          <p:nvPr/>
        </p:nvSpPr>
        <p:spPr bwMode="auto">
          <a:xfrm>
            <a:off x="2819401" y="5412561"/>
            <a:ext cx="1752600" cy="40011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Dependents live in Undesignated Location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10" name="Text Box 1113"/>
          <p:cNvSpPr txBox="1">
            <a:spLocks noChangeArrowheads="1"/>
          </p:cNvSpPr>
          <p:nvPr/>
        </p:nvSpPr>
        <p:spPr bwMode="auto">
          <a:xfrm>
            <a:off x="2686051" y="1473089"/>
            <a:ext cx="1752600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Refused Quarters?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11" name="Text Box 1120"/>
          <p:cNvSpPr txBox="1">
            <a:spLocks noChangeArrowheads="1"/>
          </p:cNvSpPr>
          <p:nvPr/>
        </p:nvSpPr>
        <p:spPr bwMode="auto">
          <a:xfrm>
            <a:off x="4907614" y="1226868"/>
            <a:ext cx="781845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Yes</a:t>
            </a:r>
          </a:p>
        </p:txBody>
      </p:sp>
      <p:sp>
        <p:nvSpPr>
          <p:cNvPr id="112" name="Text Box 1120"/>
          <p:cNvSpPr txBox="1">
            <a:spLocks noChangeArrowheads="1"/>
          </p:cNvSpPr>
          <p:nvPr/>
        </p:nvSpPr>
        <p:spPr bwMode="auto">
          <a:xfrm>
            <a:off x="4907614" y="1886043"/>
            <a:ext cx="781845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No</a:t>
            </a:r>
          </a:p>
        </p:txBody>
      </p:sp>
      <p:sp>
        <p:nvSpPr>
          <p:cNvPr id="114" name="Text Box 1114"/>
          <p:cNvSpPr txBox="1">
            <a:spLocks noChangeArrowheads="1"/>
          </p:cNvSpPr>
          <p:nvPr/>
        </p:nvSpPr>
        <p:spPr bwMode="auto">
          <a:xfrm>
            <a:off x="5924793" y="1070434"/>
            <a:ext cx="1752600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Ship in Homeport?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15" name="Text Box 1114"/>
          <p:cNvSpPr txBox="1">
            <a:spLocks noChangeArrowheads="1"/>
          </p:cNvSpPr>
          <p:nvPr/>
        </p:nvSpPr>
        <p:spPr bwMode="auto">
          <a:xfrm>
            <a:off x="5968576" y="1762933"/>
            <a:ext cx="1752600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Ship in Homeport?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16" name="Text Box 1114"/>
          <p:cNvSpPr txBox="1">
            <a:spLocks noChangeArrowheads="1"/>
          </p:cNvSpPr>
          <p:nvPr/>
        </p:nvSpPr>
        <p:spPr bwMode="auto">
          <a:xfrm>
            <a:off x="5956609" y="1402222"/>
            <a:ext cx="1752600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Ship away from Homeport?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17" name="Text Box 1114"/>
          <p:cNvSpPr txBox="1">
            <a:spLocks noChangeArrowheads="1"/>
          </p:cNvSpPr>
          <p:nvPr/>
        </p:nvSpPr>
        <p:spPr bwMode="auto">
          <a:xfrm>
            <a:off x="5968576" y="2071765"/>
            <a:ext cx="1752600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Ship away from Homeport?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19" name="Text Box 1120"/>
          <p:cNvSpPr txBox="1">
            <a:spLocks noChangeArrowheads="1"/>
          </p:cNvSpPr>
          <p:nvPr/>
        </p:nvSpPr>
        <p:spPr bwMode="auto">
          <a:xfrm>
            <a:off x="8070156" y="2071765"/>
            <a:ext cx="781845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Yes</a:t>
            </a:r>
          </a:p>
        </p:txBody>
      </p:sp>
      <p:sp>
        <p:nvSpPr>
          <p:cNvPr id="120" name="Text Box 1120"/>
          <p:cNvSpPr txBox="1">
            <a:spLocks noChangeArrowheads="1"/>
          </p:cNvSpPr>
          <p:nvPr/>
        </p:nvSpPr>
        <p:spPr bwMode="auto">
          <a:xfrm>
            <a:off x="8070156" y="1741401"/>
            <a:ext cx="781845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Yes</a:t>
            </a:r>
          </a:p>
        </p:txBody>
      </p:sp>
      <p:sp>
        <p:nvSpPr>
          <p:cNvPr id="121" name="Text Box 1120"/>
          <p:cNvSpPr txBox="1">
            <a:spLocks noChangeArrowheads="1"/>
          </p:cNvSpPr>
          <p:nvPr/>
        </p:nvSpPr>
        <p:spPr bwMode="auto">
          <a:xfrm>
            <a:off x="8049076" y="1365028"/>
            <a:ext cx="781845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Yes</a:t>
            </a:r>
          </a:p>
        </p:txBody>
      </p:sp>
      <p:sp>
        <p:nvSpPr>
          <p:cNvPr id="122" name="Text Box 1120"/>
          <p:cNvSpPr txBox="1">
            <a:spLocks noChangeArrowheads="1"/>
          </p:cNvSpPr>
          <p:nvPr/>
        </p:nvSpPr>
        <p:spPr bwMode="auto">
          <a:xfrm>
            <a:off x="8041337" y="1025541"/>
            <a:ext cx="781845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No</a:t>
            </a:r>
          </a:p>
        </p:txBody>
      </p:sp>
      <p:sp>
        <p:nvSpPr>
          <p:cNvPr id="135" name="Text Box 1114"/>
          <p:cNvSpPr txBox="1">
            <a:spLocks noChangeArrowheads="1"/>
          </p:cNvSpPr>
          <p:nvPr/>
        </p:nvSpPr>
        <p:spPr bwMode="auto">
          <a:xfrm>
            <a:off x="6061386" y="5280955"/>
            <a:ext cx="1752600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Ship in Homeport?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36" name="Text Box 1114"/>
          <p:cNvSpPr txBox="1">
            <a:spLocks noChangeArrowheads="1"/>
          </p:cNvSpPr>
          <p:nvPr/>
        </p:nvSpPr>
        <p:spPr bwMode="auto">
          <a:xfrm>
            <a:off x="6061386" y="4450429"/>
            <a:ext cx="1752600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Ship in Homeport?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37" name="Text Box 1114"/>
          <p:cNvSpPr txBox="1">
            <a:spLocks noChangeArrowheads="1"/>
          </p:cNvSpPr>
          <p:nvPr/>
        </p:nvSpPr>
        <p:spPr bwMode="auto">
          <a:xfrm>
            <a:off x="6061241" y="3471480"/>
            <a:ext cx="1752600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Ship in Homeport?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38" name="Text Box 1114"/>
          <p:cNvSpPr txBox="1">
            <a:spLocks noChangeArrowheads="1"/>
          </p:cNvSpPr>
          <p:nvPr/>
        </p:nvSpPr>
        <p:spPr bwMode="auto">
          <a:xfrm>
            <a:off x="6058176" y="5727604"/>
            <a:ext cx="1752600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Ship away from Homeport?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39" name="Text Box 1114"/>
          <p:cNvSpPr txBox="1">
            <a:spLocks noChangeArrowheads="1"/>
          </p:cNvSpPr>
          <p:nvPr/>
        </p:nvSpPr>
        <p:spPr bwMode="auto">
          <a:xfrm>
            <a:off x="6061386" y="4815588"/>
            <a:ext cx="1752600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Ship away from Homeport?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40" name="Text Box 1114"/>
          <p:cNvSpPr txBox="1">
            <a:spLocks noChangeArrowheads="1"/>
          </p:cNvSpPr>
          <p:nvPr/>
        </p:nvSpPr>
        <p:spPr bwMode="auto">
          <a:xfrm>
            <a:off x="6092920" y="3859924"/>
            <a:ext cx="1752600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Ship away from Homeport?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41" name="Text Box 1120"/>
          <p:cNvSpPr txBox="1">
            <a:spLocks noChangeArrowheads="1"/>
          </p:cNvSpPr>
          <p:nvPr/>
        </p:nvSpPr>
        <p:spPr bwMode="auto">
          <a:xfrm>
            <a:off x="8134036" y="3468908"/>
            <a:ext cx="781845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No</a:t>
            </a:r>
          </a:p>
        </p:txBody>
      </p:sp>
      <p:sp>
        <p:nvSpPr>
          <p:cNvPr id="142" name="Text Box 1120"/>
          <p:cNvSpPr txBox="1">
            <a:spLocks noChangeArrowheads="1"/>
          </p:cNvSpPr>
          <p:nvPr/>
        </p:nvSpPr>
        <p:spPr bwMode="auto">
          <a:xfrm>
            <a:off x="8153569" y="5289450"/>
            <a:ext cx="781845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No</a:t>
            </a:r>
          </a:p>
        </p:txBody>
      </p:sp>
      <p:sp>
        <p:nvSpPr>
          <p:cNvPr id="143" name="Text Box 1120"/>
          <p:cNvSpPr txBox="1">
            <a:spLocks noChangeArrowheads="1"/>
          </p:cNvSpPr>
          <p:nvPr/>
        </p:nvSpPr>
        <p:spPr bwMode="auto">
          <a:xfrm>
            <a:off x="8153569" y="5731729"/>
            <a:ext cx="781845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Yes</a:t>
            </a:r>
          </a:p>
        </p:txBody>
      </p:sp>
      <p:sp>
        <p:nvSpPr>
          <p:cNvPr id="144" name="Text Box 1120"/>
          <p:cNvSpPr txBox="1">
            <a:spLocks noChangeArrowheads="1"/>
          </p:cNvSpPr>
          <p:nvPr/>
        </p:nvSpPr>
        <p:spPr bwMode="auto">
          <a:xfrm>
            <a:off x="8165972" y="4815587"/>
            <a:ext cx="781845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Yes</a:t>
            </a:r>
          </a:p>
        </p:txBody>
      </p:sp>
      <p:sp>
        <p:nvSpPr>
          <p:cNvPr id="145" name="Text Box 1120"/>
          <p:cNvSpPr txBox="1">
            <a:spLocks noChangeArrowheads="1"/>
          </p:cNvSpPr>
          <p:nvPr/>
        </p:nvSpPr>
        <p:spPr bwMode="auto">
          <a:xfrm>
            <a:off x="8153569" y="4451263"/>
            <a:ext cx="781845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Yes</a:t>
            </a:r>
          </a:p>
        </p:txBody>
      </p:sp>
      <p:sp>
        <p:nvSpPr>
          <p:cNvPr id="146" name="Text Box 1120"/>
          <p:cNvSpPr txBox="1">
            <a:spLocks noChangeArrowheads="1"/>
          </p:cNvSpPr>
          <p:nvPr/>
        </p:nvSpPr>
        <p:spPr bwMode="auto">
          <a:xfrm>
            <a:off x="8134034" y="3856425"/>
            <a:ext cx="781845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Yes</a:t>
            </a:r>
          </a:p>
        </p:txBody>
      </p:sp>
      <p:sp>
        <p:nvSpPr>
          <p:cNvPr id="147" name="Text Box 1116"/>
          <p:cNvSpPr txBox="1">
            <a:spLocks noChangeArrowheads="1"/>
          </p:cNvSpPr>
          <p:nvPr/>
        </p:nvSpPr>
        <p:spPr bwMode="auto">
          <a:xfrm>
            <a:off x="9795186" y="1193545"/>
            <a:ext cx="2133600" cy="93871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 u="sng" dirty="0" smtClean="0">
                <a:solidFill>
                  <a:srgbClr val="000000"/>
                </a:solidFill>
              </a:rPr>
              <a:t>Refusal of Quarters: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Officer has signed and submitted memo stating that the officer will refuse living aboard in lieu of receipt of Basic Housing Allowance (BAH).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48" name="Text Box 1116"/>
          <p:cNvSpPr txBox="1">
            <a:spLocks noChangeArrowheads="1"/>
          </p:cNvSpPr>
          <p:nvPr/>
        </p:nvSpPr>
        <p:spPr bwMode="auto">
          <a:xfrm>
            <a:off x="9795186" y="5154648"/>
            <a:ext cx="2133600" cy="140038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 u="sng" dirty="0" smtClean="0">
                <a:solidFill>
                  <a:srgbClr val="000000"/>
                </a:solidFill>
              </a:rPr>
              <a:t>Undesignated Location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-Dependents reside in a location other than the officers Permanent Duty Station (PDS) by personal choice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-Officer receives BAH based on PDS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-PCS travel and transportation entitlements based on officers PDS</a:t>
            </a:r>
          </a:p>
        </p:txBody>
      </p:sp>
      <p:sp>
        <p:nvSpPr>
          <p:cNvPr id="149" name="Text Box 1116"/>
          <p:cNvSpPr txBox="1">
            <a:spLocks noChangeArrowheads="1"/>
          </p:cNvSpPr>
          <p:nvPr/>
        </p:nvSpPr>
        <p:spPr bwMode="auto">
          <a:xfrm>
            <a:off x="9795186" y="3167151"/>
            <a:ext cx="2133600" cy="18620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 u="sng" dirty="0" smtClean="0">
                <a:solidFill>
                  <a:srgbClr val="000000"/>
                </a:solidFill>
              </a:rPr>
              <a:t>Designated Location</a:t>
            </a:r>
            <a:r>
              <a:rPr lang="en-US" altLang="en-US" sz="1000" u="sng" dirty="0" smtClean="0">
                <a:solidFill>
                  <a:srgbClr val="000000"/>
                </a:solidFill>
              </a:rPr>
              <a:t>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-Location authorized for dependents, per officer’s request, if the ship has been designated unusually arduous or officer has an approved BAH waiver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-Officer receives BAH based on dependents location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rgbClr val="000000"/>
                </a:solidFill>
              </a:rPr>
              <a:t>-PCS travel and transportation entitlements based on dependents location</a:t>
            </a:r>
          </a:p>
        </p:txBody>
      </p:sp>
      <p:cxnSp>
        <p:nvCxnSpPr>
          <p:cNvPr id="151" name="AutoShape 1139"/>
          <p:cNvCxnSpPr>
            <a:cxnSpLocks noChangeShapeType="1"/>
            <a:stCxn id="108" idx="1"/>
            <a:endCxn id="4112" idx="3"/>
          </p:cNvCxnSpPr>
          <p:nvPr/>
        </p:nvCxnSpPr>
        <p:spPr bwMode="auto">
          <a:xfrm flipH="1" flipV="1">
            <a:off x="1943010" y="4648905"/>
            <a:ext cx="876391" cy="89833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6" name="AutoShape 1139"/>
          <p:cNvCxnSpPr>
            <a:cxnSpLocks noChangeShapeType="1"/>
            <a:stCxn id="109" idx="1"/>
            <a:endCxn id="4112" idx="3"/>
          </p:cNvCxnSpPr>
          <p:nvPr/>
        </p:nvCxnSpPr>
        <p:spPr bwMode="auto">
          <a:xfrm flipH="1" flipV="1">
            <a:off x="1943010" y="4648905"/>
            <a:ext cx="876391" cy="963711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AutoShape 1139"/>
          <p:cNvCxnSpPr>
            <a:cxnSpLocks noChangeShapeType="1"/>
            <a:stCxn id="135" idx="1"/>
            <a:endCxn id="109" idx="3"/>
          </p:cNvCxnSpPr>
          <p:nvPr/>
        </p:nvCxnSpPr>
        <p:spPr bwMode="auto">
          <a:xfrm flipH="1">
            <a:off x="4572001" y="5404066"/>
            <a:ext cx="1489385" cy="208550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" name="AutoShape 1139"/>
          <p:cNvCxnSpPr>
            <a:cxnSpLocks noChangeShapeType="1"/>
            <a:stCxn id="138" idx="1"/>
            <a:endCxn id="109" idx="3"/>
          </p:cNvCxnSpPr>
          <p:nvPr/>
        </p:nvCxnSpPr>
        <p:spPr bwMode="auto">
          <a:xfrm flipH="1" flipV="1">
            <a:off x="4572001" y="5612616"/>
            <a:ext cx="1486175" cy="238099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7" name="AutoShape 1139"/>
          <p:cNvCxnSpPr>
            <a:cxnSpLocks noChangeShapeType="1"/>
            <a:stCxn id="139" idx="1"/>
            <a:endCxn id="108" idx="3"/>
          </p:cNvCxnSpPr>
          <p:nvPr/>
        </p:nvCxnSpPr>
        <p:spPr bwMode="auto">
          <a:xfrm flipH="1" flipV="1">
            <a:off x="4572001" y="4738738"/>
            <a:ext cx="1489385" cy="199961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0" name="AutoShape 1139"/>
          <p:cNvCxnSpPr>
            <a:cxnSpLocks noChangeShapeType="1"/>
            <a:stCxn id="136" idx="1"/>
            <a:endCxn id="108" idx="3"/>
          </p:cNvCxnSpPr>
          <p:nvPr/>
        </p:nvCxnSpPr>
        <p:spPr bwMode="auto">
          <a:xfrm flipH="1">
            <a:off x="4572001" y="4573540"/>
            <a:ext cx="1489385" cy="165198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3" name="AutoShape 1139"/>
          <p:cNvCxnSpPr>
            <a:cxnSpLocks noChangeShapeType="1"/>
            <a:stCxn id="140" idx="1"/>
            <a:endCxn id="4099" idx="3"/>
          </p:cNvCxnSpPr>
          <p:nvPr/>
        </p:nvCxnSpPr>
        <p:spPr bwMode="auto">
          <a:xfrm flipH="1" flipV="1">
            <a:off x="4572002" y="3720002"/>
            <a:ext cx="1520918" cy="263033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AutoShape 1139"/>
          <p:cNvCxnSpPr>
            <a:cxnSpLocks noChangeShapeType="1"/>
            <a:stCxn id="137" idx="1"/>
            <a:endCxn id="4099" idx="3"/>
          </p:cNvCxnSpPr>
          <p:nvPr/>
        </p:nvCxnSpPr>
        <p:spPr bwMode="auto">
          <a:xfrm flipH="1">
            <a:off x="4572002" y="3594591"/>
            <a:ext cx="1489239" cy="125411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7" name="AutoShape 1139"/>
          <p:cNvCxnSpPr>
            <a:cxnSpLocks noChangeShapeType="1"/>
            <a:stCxn id="143" idx="1"/>
            <a:endCxn id="138" idx="3"/>
          </p:cNvCxnSpPr>
          <p:nvPr/>
        </p:nvCxnSpPr>
        <p:spPr bwMode="auto">
          <a:xfrm flipH="1" flipV="1">
            <a:off x="7810776" y="5850715"/>
            <a:ext cx="342793" cy="4125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0" name="AutoShape 1139"/>
          <p:cNvCxnSpPr>
            <a:cxnSpLocks noChangeShapeType="1"/>
            <a:stCxn id="142" idx="1"/>
            <a:endCxn id="135" idx="3"/>
          </p:cNvCxnSpPr>
          <p:nvPr/>
        </p:nvCxnSpPr>
        <p:spPr bwMode="auto">
          <a:xfrm flipH="1" flipV="1">
            <a:off x="7813986" y="5404066"/>
            <a:ext cx="339583" cy="8495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3" name="AutoShape 1139"/>
          <p:cNvCxnSpPr>
            <a:cxnSpLocks noChangeShapeType="1"/>
            <a:stCxn id="144" idx="1"/>
            <a:endCxn id="139" idx="3"/>
          </p:cNvCxnSpPr>
          <p:nvPr/>
        </p:nvCxnSpPr>
        <p:spPr bwMode="auto">
          <a:xfrm flipH="1">
            <a:off x="7813986" y="4938698"/>
            <a:ext cx="351986" cy="1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6" name="AutoShape 1139"/>
          <p:cNvCxnSpPr>
            <a:cxnSpLocks noChangeShapeType="1"/>
            <a:stCxn id="145" idx="1"/>
            <a:endCxn id="136" idx="3"/>
          </p:cNvCxnSpPr>
          <p:nvPr/>
        </p:nvCxnSpPr>
        <p:spPr bwMode="auto">
          <a:xfrm flipH="1" flipV="1">
            <a:off x="7813986" y="4573540"/>
            <a:ext cx="339583" cy="834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9" name="AutoShape 1139"/>
          <p:cNvCxnSpPr>
            <a:cxnSpLocks noChangeShapeType="1"/>
            <a:stCxn id="146" idx="1"/>
            <a:endCxn id="140" idx="3"/>
          </p:cNvCxnSpPr>
          <p:nvPr/>
        </p:nvCxnSpPr>
        <p:spPr bwMode="auto">
          <a:xfrm flipH="1">
            <a:off x="7845520" y="3979536"/>
            <a:ext cx="288514" cy="3499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2" name="AutoShape 1139"/>
          <p:cNvCxnSpPr>
            <a:cxnSpLocks noChangeShapeType="1"/>
            <a:stCxn id="141" idx="1"/>
            <a:endCxn id="137" idx="3"/>
          </p:cNvCxnSpPr>
          <p:nvPr/>
        </p:nvCxnSpPr>
        <p:spPr bwMode="auto">
          <a:xfrm flipH="1">
            <a:off x="7813841" y="3592019"/>
            <a:ext cx="320195" cy="2572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5" name="AutoShape 1139"/>
          <p:cNvCxnSpPr>
            <a:cxnSpLocks noChangeShapeType="1"/>
            <a:stCxn id="119" idx="1"/>
            <a:endCxn id="117" idx="3"/>
          </p:cNvCxnSpPr>
          <p:nvPr/>
        </p:nvCxnSpPr>
        <p:spPr bwMode="auto">
          <a:xfrm flipH="1">
            <a:off x="7721176" y="2194876"/>
            <a:ext cx="348980" cy="0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8" name="AutoShape 1139"/>
          <p:cNvCxnSpPr>
            <a:cxnSpLocks noChangeShapeType="1"/>
            <a:stCxn id="120" idx="1"/>
            <a:endCxn id="115" idx="3"/>
          </p:cNvCxnSpPr>
          <p:nvPr/>
        </p:nvCxnSpPr>
        <p:spPr bwMode="auto">
          <a:xfrm flipH="1">
            <a:off x="7721176" y="1864512"/>
            <a:ext cx="348980" cy="21532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1" name="AutoShape 1139"/>
          <p:cNvCxnSpPr>
            <a:cxnSpLocks noChangeShapeType="1"/>
            <a:stCxn id="121" idx="1"/>
            <a:endCxn id="116" idx="3"/>
          </p:cNvCxnSpPr>
          <p:nvPr/>
        </p:nvCxnSpPr>
        <p:spPr bwMode="auto">
          <a:xfrm flipH="1">
            <a:off x="7709209" y="1488139"/>
            <a:ext cx="339867" cy="37194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4" name="AutoShape 1139"/>
          <p:cNvCxnSpPr>
            <a:cxnSpLocks noChangeShapeType="1"/>
            <a:stCxn id="122" idx="1"/>
            <a:endCxn id="114" idx="3"/>
          </p:cNvCxnSpPr>
          <p:nvPr/>
        </p:nvCxnSpPr>
        <p:spPr bwMode="auto">
          <a:xfrm flipH="1">
            <a:off x="7677393" y="1148652"/>
            <a:ext cx="363944" cy="44893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7" name="AutoShape 1139"/>
          <p:cNvCxnSpPr>
            <a:cxnSpLocks noChangeShapeType="1"/>
            <a:stCxn id="117" idx="1"/>
            <a:endCxn id="112" idx="3"/>
          </p:cNvCxnSpPr>
          <p:nvPr/>
        </p:nvCxnSpPr>
        <p:spPr bwMode="auto">
          <a:xfrm flipH="1" flipV="1">
            <a:off x="5689459" y="2009154"/>
            <a:ext cx="279117" cy="185722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0" name="AutoShape 1139"/>
          <p:cNvCxnSpPr>
            <a:cxnSpLocks noChangeShapeType="1"/>
            <a:stCxn id="115" idx="1"/>
            <a:endCxn id="112" idx="3"/>
          </p:cNvCxnSpPr>
          <p:nvPr/>
        </p:nvCxnSpPr>
        <p:spPr bwMode="auto">
          <a:xfrm flipH="1">
            <a:off x="5689459" y="1886044"/>
            <a:ext cx="279117" cy="123110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3" name="AutoShape 1139"/>
          <p:cNvCxnSpPr>
            <a:cxnSpLocks noChangeShapeType="1"/>
            <a:stCxn id="116" idx="1"/>
            <a:endCxn id="111" idx="3"/>
          </p:cNvCxnSpPr>
          <p:nvPr/>
        </p:nvCxnSpPr>
        <p:spPr bwMode="auto">
          <a:xfrm flipH="1" flipV="1">
            <a:off x="5689459" y="1349979"/>
            <a:ext cx="267150" cy="175354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6" name="AutoShape 1139"/>
          <p:cNvCxnSpPr>
            <a:cxnSpLocks noChangeShapeType="1"/>
            <a:stCxn id="114" idx="1"/>
            <a:endCxn id="111" idx="3"/>
          </p:cNvCxnSpPr>
          <p:nvPr/>
        </p:nvCxnSpPr>
        <p:spPr bwMode="auto">
          <a:xfrm flipH="1">
            <a:off x="5689459" y="1193545"/>
            <a:ext cx="235334" cy="156434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9" name="AutoShape 1139"/>
          <p:cNvCxnSpPr>
            <a:cxnSpLocks noChangeShapeType="1"/>
            <a:stCxn id="112" idx="1"/>
            <a:endCxn id="110" idx="3"/>
          </p:cNvCxnSpPr>
          <p:nvPr/>
        </p:nvCxnSpPr>
        <p:spPr bwMode="auto">
          <a:xfrm flipH="1" flipV="1">
            <a:off x="4438651" y="1596200"/>
            <a:ext cx="468963" cy="412954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2" name="AutoShape 1139"/>
          <p:cNvCxnSpPr>
            <a:cxnSpLocks noChangeShapeType="1"/>
            <a:stCxn id="111" idx="1"/>
            <a:endCxn id="110" idx="3"/>
          </p:cNvCxnSpPr>
          <p:nvPr/>
        </p:nvCxnSpPr>
        <p:spPr bwMode="auto">
          <a:xfrm flipH="1">
            <a:off x="4438651" y="1349979"/>
            <a:ext cx="468963" cy="246221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5" name="AutoShape 1139"/>
          <p:cNvCxnSpPr>
            <a:cxnSpLocks noChangeShapeType="1"/>
            <a:stCxn id="110" idx="1"/>
            <a:endCxn id="4102" idx="3"/>
          </p:cNvCxnSpPr>
          <p:nvPr/>
        </p:nvCxnSpPr>
        <p:spPr bwMode="auto">
          <a:xfrm flipH="1">
            <a:off x="2057310" y="1596200"/>
            <a:ext cx="628741" cy="0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18024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diagc">
  <a:themeElements>
    <a:clrScheme name="">
      <a:dk1>
        <a:srgbClr val="000000"/>
      </a:dk1>
      <a:lt1>
        <a:srgbClr val="5FFDF0"/>
      </a:lt1>
      <a:dk2>
        <a:srgbClr val="000000"/>
      </a:dk2>
      <a:lt2>
        <a:srgbClr val="000092"/>
      </a:lt2>
      <a:accent1>
        <a:srgbClr val="FF0000"/>
      </a:accent1>
      <a:accent2>
        <a:srgbClr val="FF00FF"/>
      </a:accent2>
      <a:accent3>
        <a:srgbClr val="B6FEF6"/>
      </a:accent3>
      <a:accent4>
        <a:srgbClr val="000000"/>
      </a:accent4>
      <a:accent5>
        <a:srgbClr val="FFAAAA"/>
      </a:accent5>
      <a:accent6>
        <a:srgbClr val="E700E7"/>
      </a:accent6>
      <a:hlink>
        <a:srgbClr val="00FF00"/>
      </a:hlink>
      <a:folHlink>
        <a:srgbClr val="0000FF"/>
      </a:folHlink>
    </a:clrScheme>
    <a:fontScheme name="bludiagc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diagc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diag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diagc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diagc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diagc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diagc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diagc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279</Words>
  <Application>Microsoft Office PowerPoint</Application>
  <PresentationFormat>Custom</PresentationFormat>
  <Paragraphs>45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bludiagc</vt:lpstr>
      <vt:lpstr>PowerPoint Presentation</vt:lpstr>
    </vt:vector>
  </TitlesOfParts>
  <Company>NOS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Wall</dc:creator>
  <cp:lastModifiedBy>Praveen Kalva</cp:lastModifiedBy>
  <cp:revision>17</cp:revision>
  <cp:lastPrinted>2017-01-26T15:11:26Z</cp:lastPrinted>
  <dcterms:created xsi:type="dcterms:W3CDTF">2016-12-12T15:32:07Z</dcterms:created>
  <dcterms:modified xsi:type="dcterms:W3CDTF">2017-01-27T15:57:20Z</dcterms:modified>
</cp:coreProperties>
</file>