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notesMasterIdLst>
    <p:notesMasterId r:id="rId15"/>
  </p:notesMasterIdLst>
  <p:sldIdLst>
    <p:sldId id="256" r:id="rId2"/>
    <p:sldId id="257" r:id="rId3"/>
    <p:sldId id="338" r:id="rId4"/>
    <p:sldId id="339" r:id="rId5"/>
    <p:sldId id="337" r:id="rId6"/>
    <p:sldId id="340" r:id="rId7"/>
    <p:sldId id="342" r:id="rId8"/>
    <p:sldId id="341" r:id="rId9"/>
    <p:sldId id="345" r:id="rId10"/>
    <p:sldId id="343" r:id="rId11"/>
    <p:sldId id="344" r:id="rId12"/>
    <p:sldId id="278" r:id="rId13"/>
    <p:sldId id="334" r:id="rId1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260DBF-68FF-47AB-B9F8-81854ECA22A4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C36C74-2637-4D70-8726-51C7C6D89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4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C473F-5442-48F4-B7AD-8655C76BEDD6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2522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How</a:t>
            </a:r>
            <a:r>
              <a:rPr lang="en-US" baseline="0" dirty="0" smtClean="0"/>
              <a:t> do I know what the needs of the service</a:t>
            </a:r>
            <a:endParaRPr lang="en-US" dirty="0" smtClean="0"/>
          </a:p>
          <a:p>
            <a:pPr eaLnBrk="1" hangingPunct="1"/>
            <a:r>
              <a:rPr lang="en-US" dirty="0" smtClean="0"/>
              <a:t>Not discouraging</a:t>
            </a:r>
            <a:r>
              <a:rPr lang="en-US" baseline="0" dirty="0" smtClean="0"/>
              <a:t> challenging yourself</a:t>
            </a:r>
          </a:p>
          <a:p>
            <a:pPr eaLnBrk="1" hangingPunct="1"/>
            <a:r>
              <a:rPr lang="en-US" dirty="0" smtClean="0"/>
              <a:t>Performance</a:t>
            </a: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Needs of the</a:t>
            </a:r>
            <a:r>
              <a:rPr lang="en-US" baseline="0" dirty="0" smtClean="0"/>
              <a:t> service</a:t>
            </a: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AE903-2B2B-489C-9621-00426B368244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99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_new_rev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46A2-E7B8-4BE6-9136-3B78D1F9C99D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FDF4-F83B-4507-9F32-3E24A881D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B904-632B-45D1-A8D9-F6EC99DAC1D0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82D4-BE59-40AF-99C2-7D8F147EA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485-F040-461C-A214-00F91D6513AD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0259-8D4C-41DC-9136-91B05BB0B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519F-F135-4F9F-9B85-222D07667B48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1EE3-2F7D-458F-BE82-0AFF37183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D1F5-A25E-476D-9599-FC9439AB9DDA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F5EC-A97E-4E15-B4A0-C0CE1BDD9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0647-CA70-4A72-A271-B2F3E06C6058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427E-344C-4D16-899D-7F7D91F8D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B738-0D89-4FB5-B542-F411F7FD85F4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BF63-09C4-4EF3-9093-AC6A8C45F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F86F-0FE2-4FE3-A685-79CA757B8093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6C64-72BC-4D7E-AD5E-E6B9B0FA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9599-898A-4A57-AE48-C315757EE875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27BB-5579-4213-9A36-5052B5638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94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E5D1-884A-47AC-89B7-90DA06E05B0E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AB2F6-4628-43AE-884B-5B3B3632F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A99F-AAC9-4DA3-9A88-9B4081D5CB45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4C4B-0840-4BD8-9916-BC79EE0BA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913C95-1AF3-44D0-9676-8BD01630F049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F1249B-5BAC-4320-BAC0-A55F7EB4A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 descr="banner_new_rev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ssignmentbranch.cpc@noaa.g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scpc.noaa.gov/careermgmt/bd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corpscpc.noaa.gov/careermgmt/pdf/liaisonlis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08902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NOAA Corps Assignments Webinar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209799" y="5317331"/>
            <a:ext cx="4572000" cy="2619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February 1, 2018</a:t>
            </a:r>
          </a:p>
        </p:txBody>
      </p:sp>
      <p:pic>
        <p:nvPicPr>
          <p:cNvPr id="5" name="Picture 4" descr="Servicefla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90800" y="1752600"/>
            <a:ext cx="3810000" cy="2306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3810000"/>
            <a:ext cx="2009775" cy="15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NOAA Ship Okeanos Explorer Docked in Hawa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9965"/>
            <a:ext cx="2294966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NOAA DHC-6 Twin Otter N57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764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PCS/TDY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4343400"/>
          </a:xfrm>
        </p:spPr>
        <p:txBody>
          <a:bodyPr/>
          <a:lstStyle/>
          <a:p>
            <a:pPr lvl="1" eaLnBrk="1" hangingPunct="1"/>
            <a:r>
              <a:rPr lang="en-US" sz="1800" dirty="0" smtClean="0"/>
              <a:t>Submit via OPF </a:t>
            </a:r>
            <a:r>
              <a:rPr lang="en-US" sz="1800" dirty="0" smtClean="0"/>
              <a:t>Fix (routes throug</a:t>
            </a:r>
            <a:r>
              <a:rPr lang="en-US" sz="1800" dirty="0" smtClean="0"/>
              <a:t>h CPC (OPMD)/Payroll/Assignment Coordinator)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Make sure PCS/TDY orders endorsed by command/supervisor with report/detach dates</a:t>
            </a:r>
          </a:p>
          <a:p>
            <a:pPr lvl="1" eaLnBrk="1" hangingPunct="1"/>
            <a:r>
              <a:rPr lang="en-US" sz="1800" dirty="0" smtClean="0"/>
              <a:t>PCS/TDY assignments updated in </a:t>
            </a:r>
            <a:r>
              <a:rPr lang="en-US" sz="1800" dirty="0" smtClean="0"/>
              <a:t>OPF</a:t>
            </a:r>
            <a:endParaRPr lang="en-US" sz="1800" dirty="0" smtClean="0"/>
          </a:p>
          <a:p>
            <a:pPr lvl="1" eaLnBrk="1" hangingPunct="1"/>
            <a:endParaRPr lang="en-US" sz="1600" dirty="0" smtClean="0"/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152400"/>
            <a:ext cx="9906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6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Food For Thought</a:t>
            </a:r>
            <a:endParaRPr lang="en-US" sz="3600" b="1" dirty="0" smtClean="0">
              <a:latin typeface="+mn-lt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4343400"/>
          </a:xfrm>
        </p:spPr>
        <p:txBody>
          <a:bodyPr/>
          <a:lstStyle/>
          <a:p>
            <a:pPr lvl="1" eaLnBrk="1" hangingPunct="1"/>
            <a:r>
              <a:rPr lang="en-US" sz="1800" dirty="0" smtClean="0"/>
              <a:t>Be proactive in finding your own assignment and your replacement as soon as possible; don’t wait until you are 12-18 months out</a:t>
            </a:r>
          </a:p>
          <a:p>
            <a:pPr lvl="1" eaLnBrk="1" hangingPunct="1"/>
            <a:r>
              <a:rPr lang="en-US" sz="1800" dirty="0" smtClean="0"/>
              <a:t>Challenge yourself; don’t be afraid to step out of your comfort zone</a:t>
            </a:r>
          </a:p>
          <a:p>
            <a:pPr lvl="1" eaLnBrk="1" hangingPunct="1"/>
            <a:r>
              <a:rPr lang="en-US" sz="1800" dirty="0" smtClean="0"/>
              <a:t>Seek assignments that no one else wants</a:t>
            </a:r>
          </a:p>
          <a:p>
            <a:pPr lvl="1" eaLnBrk="1" hangingPunct="1"/>
            <a:r>
              <a:rPr lang="en-US" sz="1800" dirty="0" smtClean="0"/>
              <a:t>Best assignment may be the one you did not expect</a:t>
            </a:r>
          </a:p>
          <a:p>
            <a:pPr marL="457200" lvl="1" indent="0" eaLnBrk="1" hangingPunct="1">
              <a:buNone/>
            </a:pPr>
            <a:endParaRPr lang="en-US" sz="1600" dirty="0" smtClean="0"/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9906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4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Contact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/>
          <a:lstStyle/>
          <a:p>
            <a:pPr marL="514350" lvl="1" indent="0">
              <a:buNone/>
            </a:pPr>
            <a:r>
              <a:rPr lang="en-US" sz="2000" dirty="0" smtClean="0"/>
              <a:t>Assignment </a:t>
            </a:r>
            <a:r>
              <a:rPr lang="en-US" sz="2000" dirty="0" smtClean="0"/>
              <a:t>Coordinator</a:t>
            </a:r>
          </a:p>
          <a:p>
            <a:pPr marL="514350" lvl="1" indent="0">
              <a:buNone/>
            </a:pPr>
            <a:r>
              <a:rPr lang="en-US" sz="1800" dirty="0" smtClean="0"/>
              <a:t>-LCDR </a:t>
            </a:r>
            <a:r>
              <a:rPr lang="en-US" sz="1800" dirty="0" smtClean="0"/>
              <a:t>Jeffrey Pereira</a:t>
            </a:r>
          </a:p>
          <a:p>
            <a:pPr lvl="2"/>
            <a:r>
              <a:rPr lang="en-US" sz="1800" dirty="0" smtClean="0">
                <a:hlinkClick r:id="rId2"/>
              </a:rPr>
              <a:t>Assignmentbranch.cpc@noaa.gov</a:t>
            </a:r>
            <a:endParaRPr lang="en-US" sz="1800" dirty="0" smtClean="0"/>
          </a:p>
          <a:p>
            <a:pPr lvl="2"/>
            <a:r>
              <a:rPr lang="en-US" sz="1800" dirty="0" smtClean="0"/>
              <a:t>301-713-7694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2000" dirty="0" smtClean="0"/>
              <a:t>Near Future Assignment Coordinator:</a:t>
            </a:r>
          </a:p>
          <a:p>
            <a:pPr marL="457200" lvl="1" indent="0">
              <a:buNone/>
            </a:pPr>
            <a:r>
              <a:rPr lang="en-US" sz="1800" dirty="0" smtClean="0"/>
              <a:t>-LCDR Stephen </a:t>
            </a:r>
            <a:r>
              <a:rPr lang="en-US" sz="1800" dirty="0" err="1" smtClean="0"/>
              <a:t>Kuzirian</a:t>
            </a:r>
            <a:r>
              <a:rPr lang="en-US" sz="1800" dirty="0" smtClean="0"/>
              <a:t> (MAR 2018)</a:t>
            </a:r>
            <a:endParaRPr lang="en-US" sz="1800" dirty="0"/>
          </a:p>
          <a:p>
            <a:pPr lvl="2"/>
            <a:endParaRPr lang="en-US" sz="2000" dirty="0" smtClean="0"/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1524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295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Guide to Assignment Preferences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05800" cy="4724400"/>
          </a:xfrm>
        </p:spPr>
        <p:txBody>
          <a:bodyPr/>
          <a:lstStyle/>
          <a:p>
            <a:pPr lvl="1" eaLnBrk="1" hangingPunct="1"/>
            <a:r>
              <a:rPr lang="en-US" sz="1800" dirty="0" smtClean="0"/>
              <a:t>Create </a:t>
            </a:r>
            <a:r>
              <a:rPr lang="en-US" sz="1800" dirty="0" smtClean="0"/>
              <a:t>“dream sheet” </a:t>
            </a:r>
            <a:r>
              <a:rPr lang="en-US" sz="1800" dirty="0" smtClean="0"/>
              <a:t>based </a:t>
            </a:r>
            <a:r>
              <a:rPr lang="en-US" sz="1800" dirty="0" smtClean="0"/>
              <a:t>on: personal/career developmental goals, rank, and timing, needs of the service?</a:t>
            </a:r>
          </a:p>
          <a:p>
            <a:pPr lvl="1" eaLnBrk="1" hangingPunct="1"/>
            <a:r>
              <a:rPr lang="en-US" sz="1800" dirty="0" smtClean="0"/>
              <a:t>Select </a:t>
            </a:r>
            <a:r>
              <a:rPr lang="en-US" sz="1800" dirty="0" smtClean="0"/>
              <a:t>assignments at appropriate </a:t>
            </a:r>
            <a:r>
              <a:rPr lang="en-US" sz="1800" dirty="0" smtClean="0"/>
              <a:t>rank</a:t>
            </a:r>
            <a:r>
              <a:rPr lang="en-US" sz="1800" dirty="0" smtClean="0"/>
              <a:t>; officers may be selected for an assignment higher/lower than their rank based on specific service needs, however,  remember there are only so many assignments within each rank: 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27 (O6) assignments for 23 ranked officers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45 (O5) assignments for 43 ranked officers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65 (O4) assignments for 61 ranked officers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87 (O3) assignments for 72 ranked officers- </a:t>
            </a:r>
            <a:r>
              <a:rPr lang="en-US" sz="1400" b="1" dirty="0" smtClean="0"/>
              <a:t>more flexibility at the junior ranks</a:t>
            </a:r>
          </a:p>
          <a:p>
            <a:pPr lvl="1" eaLnBrk="1" hangingPunct="1"/>
            <a:r>
              <a:rPr lang="en-US" sz="1800" b="1" dirty="0" smtClean="0"/>
              <a:t>Timing very important; </a:t>
            </a:r>
            <a:r>
              <a:rPr lang="en-US" sz="1800" b="1" dirty="0" smtClean="0"/>
              <a:t>1-2 </a:t>
            </a:r>
            <a:r>
              <a:rPr lang="en-US" sz="1800" b="1" dirty="0" smtClean="0"/>
              <a:t>month overlap </a:t>
            </a:r>
            <a:r>
              <a:rPr lang="en-US" sz="1800" b="1" dirty="0" smtClean="0"/>
              <a:t>is ideal</a:t>
            </a:r>
            <a:endParaRPr lang="en-US" sz="1800" b="1" dirty="0" smtClean="0"/>
          </a:p>
          <a:p>
            <a:pPr lvl="1" eaLnBrk="1" hangingPunct="1"/>
            <a:r>
              <a:rPr lang="en-US" sz="1800" dirty="0" smtClean="0"/>
              <a:t>Important to keep assignment preferences updated as needs of the service change; this can be driven by many factors (shifting assignments to align with mission goals; personnel changes due to retirement, resignation, separation, etc.)</a:t>
            </a:r>
          </a:p>
          <a:p>
            <a:pPr lvl="1" eaLnBrk="1" hangingPunct="1"/>
            <a:r>
              <a:rPr lang="en-US" sz="1800" dirty="0" smtClean="0"/>
              <a:t>Update assignment preferences as many times as necessary; </a:t>
            </a:r>
            <a:r>
              <a:rPr lang="en-US" sz="1800" dirty="0"/>
              <a:t>A</a:t>
            </a:r>
            <a:r>
              <a:rPr lang="en-US" sz="1800" dirty="0" smtClean="0"/>
              <a:t>ssignment </a:t>
            </a:r>
            <a:r>
              <a:rPr lang="en-US" sz="1800" dirty="0" smtClean="0"/>
              <a:t>Coordinator only sees </a:t>
            </a:r>
            <a:r>
              <a:rPr lang="en-US" sz="1800" b="1" dirty="0" smtClean="0"/>
              <a:t>LATEST</a:t>
            </a:r>
            <a:r>
              <a:rPr lang="en-US" sz="1800" dirty="0" smtClean="0"/>
              <a:t> change</a:t>
            </a:r>
          </a:p>
          <a:p>
            <a:pPr marL="457200" lvl="1" indent="0" eaLnBrk="1" hangingPunct="1">
              <a:buNone/>
            </a:pPr>
            <a:endParaRPr lang="en-US" sz="1800" b="1" dirty="0" smtClean="0"/>
          </a:p>
          <a:p>
            <a:pPr lvl="1" eaLnBrk="1" hangingPunct="1"/>
            <a:endParaRPr lang="en-US" sz="1800" b="1" dirty="0" smtClean="0"/>
          </a:p>
          <a:p>
            <a:pPr lvl="1" eaLnBrk="1" hangingPunct="1"/>
            <a:endParaRPr lang="en-US" sz="2000" b="1" dirty="0" smtClean="0"/>
          </a:p>
          <a:p>
            <a:pPr lvl="1" eaLnBrk="1" hangingPunct="1"/>
            <a:endParaRPr lang="en-US" sz="2000" b="1" dirty="0" smtClean="0"/>
          </a:p>
          <a:p>
            <a:pPr lvl="1" eaLnBrk="1" hangingPunct="1"/>
            <a:endParaRPr lang="en-US" sz="2000" b="1" dirty="0" smtClean="0"/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7145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Assignment Management Resources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lvl="1" eaLnBrk="1" hangingPunct="1"/>
            <a:r>
              <a:rPr lang="en-US" sz="1800" b="1" dirty="0" smtClean="0"/>
              <a:t>OPF Assignment Preferences Database-updated daily when applicable</a:t>
            </a:r>
          </a:p>
          <a:p>
            <a:pPr lvl="1" eaLnBrk="1" hangingPunct="1"/>
            <a:r>
              <a:rPr lang="en-US" sz="1800" dirty="0" smtClean="0"/>
              <a:t>Billet List (PDF, Excel, Bar Graph); at least monthly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Any billet listed that is blank is vacant and </a:t>
            </a:r>
            <a:r>
              <a:rPr lang="en-US" sz="1600" dirty="0" smtClean="0"/>
              <a:t>may need</a:t>
            </a:r>
            <a:r>
              <a:rPr lang="en-US" sz="1600" dirty="0" smtClean="0"/>
              <a:t> </a:t>
            </a:r>
            <a:r>
              <a:rPr lang="en-US" sz="1600" dirty="0" smtClean="0"/>
              <a:t>to be filled</a:t>
            </a:r>
          </a:p>
          <a:p>
            <a:pPr lvl="1" eaLnBrk="1" hangingPunct="1"/>
            <a:r>
              <a:rPr lang="en-US" sz="1800" dirty="0" smtClean="0"/>
              <a:t>Billet Descriptions</a:t>
            </a:r>
          </a:p>
          <a:p>
            <a:pPr lvl="2" eaLnBrk="1" hangingPunct="1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www.corpscpc.noaa.gov/careermgmt/bdindex.html</a:t>
            </a:r>
            <a:endParaRPr lang="en-US" sz="1600" dirty="0" smtClean="0"/>
          </a:p>
          <a:p>
            <a:pPr lvl="1" eaLnBrk="1" hangingPunct="1"/>
            <a:r>
              <a:rPr lang="en-US" sz="1800" dirty="0" smtClean="0"/>
              <a:t>Line Office Liaison Officers </a:t>
            </a:r>
          </a:p>
          <a:p>
            <a:pPr lvl="2" eaLnBrk="1" hangingPunct="1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www.corpscpc.noaa.gov/careermgmt/pdf/liaisonlist.pdf</a:t>
            </a:r>
            <a:endParaRPr lang="en-US" sz="1600" dirty="0"/>
          </a:p>
          <a:p>
            <a:pPr marL="800100" lvl="1" eaLnBrk="1" hangingPunct="1">
              <a:buFontTx/>
              <a:buChar char="-"/>
            </a:pPr>
            <a:r>
              <a:rPr lang="en-US" sz="1800" dirty="0" smtClean="0"/>
              <a:t>Cyberflash Assignment Announcements</a:t>
            </a:r>
          </a:p>
          <a:p>
            <a:pPr lvl="2" eaLnBrk="1" hangingPunct="1"/>
            <a:r>
              <a:rPr lang="en-US" sz="1600" dirty="0" smtClean="0"/>
              <a:t>Identifies vacant or soon-to-be vacant </a:t>
            </a:r>
            <a:r>
              <a:rPr lang="en-US" sz="1600" dirty="0" smtClean="0"/>
              <a:t>billets </a:t>
            </a:r>
          </a:p>
          <a:p>
            <a:pPr lvl="2" eaLnBrk="1" hangingPunct="1"/>
            <a:r>
              <a:rPr lang="en-US" sz="1600" dirty="0" smtClean="0"/>
              <a:t>New </a:t>
            </a:r>
            <a:r>
              <a:rPr lang="en-US" sz="1600" dirty="0" smtClean="0"/>
              <a:t>billet announcements</a:t>
            </a:r>
          </a:p>
          <a:p>
            <a:pPr lvl="2" eaLnBrk="1" hangingPunct="1"/>
            <a:r>
              <a:rPr lang="en-US" sz="1600" dirty="0" smtClean="0"/>
              <a:t>Billet updates</a:t>
            </a:r>
          </a:p>
          <a:p>
            <a:pPr lvl="1" eaLnBrk="1" hangingPunct="1"/>
            <a:endParaRPr lang="en-US" sz="2000" b="1" dirty="0" smtClean="0"/>
          </a:p>
          <a:p>
            <a:pPr lvl="1" eaLnBrk="1" hangingPunct="1"/>
            <a:endParaRPr lang="en-US" sz="2000" b="1" dirty="0" smtClean="0"/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762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7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Shore Assignments (O3 and Below)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lvl="1" eaLnBrk="1" hangingPunct="1"/>
            <a:r>
              <a:rPr lang="en-US" sz="1800" dirty="0"/>
              <a:t>Focused on placing officers in assignments 12-18 months of an officer’s rotation date and/or of an assignment becoming </a:t>
            </a:r>
            <a:r>
              <a:rPr lang="en-US" sz="1800" dirty="0" smtClean="0"/>
              <a:t>vacant</a:t>
            </a:r>
          </a:p>
          <a:p>
            <a:pPr lvl="1" eaLnBrk="1" hangingPunct="1"/>
            <a:r>
              <a:rPr lang="en-US" sz="1800" dirty="0" smtClean="0"/>
              <a:t>Officers advised to communicate </a:t>
            </a:r>
            <a:r>
              <a:rPr lang="en-US" sz="1800" dirty="0" smtClean="0"/>
              <a:t>interests directly with incumbent/incumbent’s direct </a:t>
            </a:r>
            <a:r>
              <a:rPr lang="en-US" sz="1800" dirty="0" smtClean="0"/>
              <a:t>supervisors/Assignment Coordinator/Line </a:t>
            </a:r>
            <a:r>
              <a:rPr lang="en-US" sz="1800" dirty="0" smtClean="0"/>
              <a:t>Office Liaison/Line Office Liaison Technical </a:t>
            </a:r>
            <a:r>
              <a:rPr lang="en-US" sz="1800" dirty="0" smtClean="0"/>
              <a:t>Assistants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Assignment Coordinator works with Line Office Liaison to make recommendations for assignments based on needs of the service, timing, and officer preferences (all subject to change)</a:t>
            </a:r>
          </a:p>
          <a:p>
            <a:pPr lvl="1" eaLnBrk="1" hangingPunct="1"/>
            <a:r>
              <a:rPr lang="en-US" sz="1800" dirty="0" smtClean="0"/>
              <a:t>Admiral briefed on recommendations; does not become official until the Admiral approves </a:t>
            </a:r>
          </a:p>
          <a:p>
            <a:pPr lvl="1" eaLnBrk="1" hangingPunct="1"/>
            <a:r>
              <a:rPr lang="en-US" sz="1800" dirty="0" smtClean="0"/>
              <a:t>New </a:t>
            </a:r>
            <a:r>
              <a:rPr lang="en-US" sz="1800" dirty="0" smtClean="0"/>
              <a:t>forthcoming assignment letter sent </a:t>
            </a:r>
            <a:r>
              <a:rPr lang="en-US" sz="1800" dirty="0" smtClean="0"/>
              <a:t>once recommendation approved</a:t>
            </a:r>
            <a:endParaRPr lang="en-US" sz="1800" dirty="0" smtClean="0"/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9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Shore Assignments (O4/O5)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5181600"/>
          </a:xfrm>
        </p:spPr>
        <p:txBody>
          <a:bodyPr/>
          <a:lstStyle/>
          <a:p>
            <a:pPr lvl="1" eaLnBrk="1" hangingPunct="1"/>
            <a:r>
              <a:rPr lang="en-US" sz="1600" dirty="0" smtClean="0"/>
              <a:t>Officer </a:t>
            </a:r>
            <a:r>
              <a:rPr lang="en-US" sz="1600" dirty="0" smtClean="0"/>
              <a:t>Assignment Board (</a:t>
            </a:r>
            <a:r>
              <a:rPr lang="en-US" sz="1600" dirty="0" smtClean="0"/>
              <a:t>OAB) meets </a:t>
            </a:r>
            <a:r>
              <a:rPr lang="en-US" sz="1600" dirty="0" smtClean="0"/>
              <a:t>bi-monthly to make recommendations for </a:t>
            </a:r>
            <a:r>
              <a:rPr lang="en-US" sz="1600" dirty="0" smtClean="0"/>
              <a:t>all O4/O5 assignments </a:t>
            </a:r>
            <a:r>
              <a:rPr lang="en-US" sz="1600" dirty="0" smtClean="0"/>
              <a:t>that are or will become vacant in 12-18 months; recommendations based on needs of the service, timing, and officer preferences</a:t>
            </a:r>
          </a:p>
          <a:p>
            <a:pPr lvl="1" eaLnBrk="1" hangingPunct="1"/>
            <a:r>
              <a:rPr lang="en-US" sz="1600" dirty="0" smtClean="0"/>
              <a:t>O4/O5 officers due to rotate within 12-18 months are added to the OAB agenda for “possible” discussion</a:t>
            </a:r>
          </a:p>
          <a:p>
            <a:pPr lvl="1" eaLnBrk="1" hangingPunct="1"/>
            <a:r>
              <a:rPr lang="en-US" sz="1600" dirty="0" smtClean="0"/>
              <a:t>Officer Assignment Board consists of the following members (subject to change):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CAPT Michael Hopkins-Chair (NWS)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CAPT Nancy Hann (AOC)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CDR Jeffrey Shoup (CPC/OCMD)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CAPT Todd Bridgman (MO)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CDR Marc Moser (NESDIS)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CAPT Michael Ellis (NMFS)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CAPT James Crocker (NOS)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CAPT David Zezula (OAR)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CAPT Timothy Gallagher (OMAO)</a:t>
            </a:r>
          </a:p>
          <a:p>
            <a:pPr lvl="1" eaLnBrk="1" hangingPunct="1"/>
            <a:r>
              <a:rPr lang="en-US" sz="1600" dirty="0" smtClean="0"/>
              <a:t>Recommendations forwarded to the Admiral for approval/disapproval</a:t>
            </a:r>
          </a:p>
          <a:p>
            <a:pPr lvl="1" eaLnBrk="1" hangingPunct="1"/>
            <a:endParaRPr lang="en-US" sz="2000" b="1" dirty="0" smtClean="0"/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0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Shore Assignments (O6)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4343400"/>
          </a:xfrm>
        </p:spPr>
        <p:txBody>
          <a:bodyPr/>
          <a:lstStyle/>
          <a:p>
            <a:pPr lvl="1" eaLnBrk="1" hangingPunct="1"/>
            <a:r>
              <a:rPr lang="en-US" sz="2000" dirty="0" smtClean="0"/>
              <a:t>All O6 assignments are above the board at the Admiral’s discretion</a:t>
            </a:r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42875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0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Ship Assignments (OPS)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4343400"/>
          </a:xfrm>
        </p:spPr>
        <p:txBody>
          <a:bodyPr/>
          <a:lstStyle/>
          <a:p>
            <a:pPr lvl="1" eaLnBrk="1" hangingPunct="1"/>
            <a:r>
              <a:rPr lang="en-US" sz="1800" dirty="0" smtClean="0"/>
              <a:t>OPS Recommendation Board </a:t>
            </a:r>
            <a:r>
              <a:rPr lang="en-US" sz="1800" dirty="0" smtClean="0"/>
              <a:t>collectively reviews </a:t>
            </a:r>
            <a:r>
              <a:rPr lang="en-US" sz="1800" dirty="0" smtClean="0"/>
              <a:t>all officers for qualifications (i.e. OOD), time in grade, platform experience, working area experience, time in assignments, and POTENTIAL section in OER for recommendations as OPS</a:t>
            </a:r>
          </a:p>
          <a:p>
            <a:pPr lvl="1" eaLnBrk="1" hangingPunct="1"/>
            <a:r>
              <a:rPr lang="en-US" sz="1800" dirty="0" smtClean="0"/>
              <a:t>OPS Recommendation Board consists of: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Marine Operations: </a:t>
            </a:r>
            <a:r>
              <a:rPr lang="en-US" sz="1600" dirty="0" smtClean="0"/>
              <a:t>MO/CO-MOCP/CO-MOCA/CO-MOCPI</a:t>
            </a:r>
            <a:endParaRPr lang="en-US" sz="1600" dirty="0"/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Stakeholders in Vessel Operations: NOS/NMFS/OAR Liaison Officers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Commissioned Personnel Center (non-voting): Director, CPC/Chief, </a:t>
            </a:r>
            <a:r>
              <a:rPr lang="en-US" sz="1600" dirty="0" smtClean="0"/>
              <a:t>OCMD/Assignment Coordinator</a:t>
            </a:r>
            <a:endParaRPr lang="en-US" sz="1600" dirty="0" smtClean="0"/>
          </a:p>
          <a:p>
            <a:pPr lvl="1" eaLnBrk="1" hangingPunct="1"/>
            <a:r>
              <a:rPr lang="en-US" sz="1800" dirty="0">
                <a:solidFill>
                  <a:prstClr val="black"/>
                </a:solidFill>
              </a:rPr>
              <a:t>OPS </a:t>
            </a:r>
            <a:r>
              <a:rPr lang="en-US" sz="1800" dirty="0"/>
              <a:t>Recommendation Board makes recommendations for Director, NOAA Corps </a:t>
            </a:r>
            <a:r>
              <a:rPr lang="en-US" sz="1800" dirty="0" smtClean="0"/>
              <a:t>approval</a:t>
            </a:r>
            <a:endParaRPr lang="en-US" sz="1800" dirty="0"/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5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Ship Assignments (CO/XO)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4343400"/>
          </a:xfrm>
        </p:spPr>
        <p:txBody>
          <a:bodyPr/>
          <a:lstStyle/>
          <a:p>
            <a:pPr lvl="1" eaLnBrk="1" hangingPunct="1"/>
            <a:r>
              <a:rPr lang="en-US" sz="1800" dirty="0" smtClean="0"/>
              <a:t>Command Advisory Working Group (CAWG) aids OAB in making recommendations to Director, NOAA Corps for CO/XO </a:t>
            </a:r>
            <a:r>
              <a:rPr lang="en-US" sz="1800" dirty="0" smtClean="0"/>
              <a:t>assignments; typically held before scheduled OAB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CAWG collectively reviews all officers for qualifications (i.e. SWO), time in grade, platform experience, working area experience, time in assignments, and POTENTIAL section of OER for recommendation as CO/XO</a:t>
            </a:r>
          </a:p>
          <a:p>
            <a:pPr lvl="1" eaLnBrk="1" hangingPunct="1"/>
            <a:r>
              <a:rPr lang="en-US" sz="1800" dirty="0" smtClean="0"/>
              <a:t>CAWG consists of: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Marine Operations: MO/CO-MOCP/CO MOC-A/CO-MOCPI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Stakeholders in Vessel Operations: NOS/NMFS/OAR Liaison Officers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 smtClean="0"/>
              <a:t>Commissioned Personnel Center (non-voting): Director, CPC/Chief, OCMD/ Chief, Assignments</a:t>
            </a:r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1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Aviation</a:t>
            </a:r>
            <a:r>
              <a:rPr lang="en-US" sz="3600" b="1" dirty="0" smtClean="0">
                <a:latin typeface="+mn-lt"/>
              </a:rPr>
              <a:t> Assignments</a:t>
            </a:r>
            <a:endParaRPr lang="en-US" sz="3600" b="1" dirty="0" smtClean="0">
              <a:latin typeface="+mn-lt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4343400"/>
          </a:xfrm>
        </p:spPr>
        <p:txBody>
          <a:bodyPr/>
          <a:lstStyle/>
          <a:p>
            <a:pPr lvl="1" eaLnBrk="1" hangingPunct="1"/>
            <a:r>
              <a:rPr lang="en-US" sz="1800" dirty="0" smtClean="0"/>
              <a:t>Assignment Coordinator works with AOC (CDR Fritzler) to coordinate an Aviation Advisory Board (AAB) for aviation </a:t>
            </a:r>
            <a:r>
              <a:rPr lang="en-US" sz="1800" dirty="0" smtClean="0"/>
              <a:t>officers selected from the fleet</a:t>
            </a:r>
          </a:p>
          <a:p>
            <a:pPr lvl="1" eaLnBrk="1" hangingPunct="1"/>
            <a:r>
              <a:rPr lang="en-US" sz="1800" dirty="0" smtClean="0"/>
              <a:t>Cyberflash announcement sent out at least three months prior to AAB</a:t>
            </a:r>
          </a:p>
          <a:p>
            <a:pPr lvl="1" eaLnBrk="1" hangingPunct="1"/>
            <a:r>
              <a:rPr lang="en-US" sz="1800" dirty="0" smtClean="0"/>
              <a:t>AAB consists of 5 senior officers (O6/O5); 4 aviators/ 1 non-aviator</a:t>
            </a:r>
          </a:p>
          <a:p>
            <a:pPr lvl="1" eaLnBrk="1" hangingPunct="1"/>
            <a:r>
              <a:rPr lang="en-US" sz="1800" dirty="0" smtClean="0"/>
              <a:t>Application requirements include: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NOAA Form 56-43 </a:t>
            </a:r>
            <a:endParaRPr lang="en-US" sz="1400" dirty="0" smtClean="0"/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USCG </a:t>
            </a:r>
            <a:r>
              <a:rPr lang="en-US" sz="1400" dirty="0"/>
              <a:t>Class I flight </a:t>
            </a:r>
            <a:r>
              <a:rPr lang="en-US" sz="1400" dirty="0" smtClean="0"/>
              <a:t>physical</a:t>
            </a:r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Completion of Test of Basic Aviation Skills (TBAS)/Air Force Officer Qualifying Test (AFOQT); both test used to produce Pilot Candidate Selection Method (PCSM) scores to evaluate potential as an aviator </a:t>
            </a:r>
            <a:endParaRPr lang="en-US" sz="1400" dirty="0"/>
          </a:p>
          <a:p>
            <a:pPr lvl="2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/>
              <a:t>Recommendation </a:t>
            </a:r>
            <a:r>
              <a:rPr lang="en-US" sz="1400" dirty="0"/>
              <a:t>for aviation selection must be included in Section 10 (Potential) of the applicant’s Officer Evaluation </a:t>
            </a:r>
            <a:r>
              <a:rPr lang="en-US" sz="1400" dirty="0" smtClean="0"/>
              <a:t>Report and/or </a:t>
            </a:r>
            <a:r>
              <a:rPr lang="en-US" sz="1400" dirty="0"/>
              <a:t>provide a written endorsement from your current </a:t>
            </a:r>
            <a:r>
              <a:rPr lang="en-US" sz="1400" dirty="0" smtClean="0"/>
              <a:t>supervisor</a:t>
            </a:r>
          </a:p>
        </p:txBody>
      </p:sp>
      <p:pic>
        <p:nvPicPr>
          <p:cNvPr id="4" name="Picture 1" descr="Z:\sopPix\150px-NOAA_Comissioned_Cor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00025"/>
            <a:ext cx="9906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8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939</Words>
  <Application>Microsoft Office PowerPoint</Application>
  <PresentationFormat>On-screen Show (4:3)</PresentationFormat>
  <Paragraphs>105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NOAA Corps Assignments Webinar</vt:lpstr>
      <vt:lpstr>Guide to Assignment Preferences</vt:lpstr>
      <vt:lpstr>Assignment Management Resources</vt:lpstr>
      <vt:lpstr>Shore Assignments (O3 and Below)</vt:lpstr>
      <vt:lpstr>Shore Assignments (O4/O5)</vt:lpstr>
      <vt:lpstr>Shore Assignments (O6)</vt:lpstr>
      <vt:lpstr>Ship Assignments (OPS)</vt:lpstr>
      <vt:lpstr>Ship Assignments (CO/XO)</vt:lpstr>
      <vt:lpstr>Aviation Assignments</vt:lpstr>
      <vt:lpstr>PCS/TDY</vt:lpstr>
      <vt:lpstr>Food For Thought</vt:lpstr>
      <vt:lpstr>Contact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LTJG Carl Rhodes NOAA Corps</dc:title>
  <dc:subject>About NOAA Corps</dc:subject>
  <dc:creator/>
  <cp:keywords>NOAA Corps, NOAA, DOC, OMAO</cp:keywords>
  <dc:description>A short power point prepared for a briefing to the Wooster Massachusetts MOAA Chapter, by LTJG Carl Rhodes.</dc:description>
  <cp:lastModifiedBy/>
  <cp:revision>1</cp:revision>
  <dcterms:created xsi:type="dcterms:W3CDTF">2010-03-07T22:57:24Z</dcterms:created>
  <dcterms:modified xsi:type="dcterms:W3CDTF">2018-02-01T17:12:14Z</dcterms:modified>
</cp:coreProperties>
</file>